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3" r:id="rId17"/>
    <p:sldId id="268" r:id="rId18"/>
    <p:sldId id="271" r:id="rId19"/>
    <p:sldId id="285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AB0AF-A25E-4BB7-A1A1-7259BB1404F0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3768EF7-96DD-4947-9263-47E15E4E96C4}">
      <dgm:prSet phldrT="[Tekst]"/>
      <dgm:spPr/>
      <dgm:t>
        <a:bodyPr/>
        <a:lstStyle/>
        <a:p>
          <a:r>
            <a:rPr lang="pl-PL" dirty="0" err="1" smtClean="0"/>
            <a:t>Segmenting</a:t>
          </a:r>
          <a:endParaRPr lang="pl-PL" dirty="0"/>
        </a:p>
      </dgm:t>
    </dgm:pt>
    <dgm:pt modelId="{434B5231-6714-4945-AE6A-0DF5AA2FC02F}" type="parTrans" cxnId="{BE308F68-7F11-4746-8E42-81CC01A8AFF0}">
      <dgm:prSet/>
      <dgm:spPr/>
      <dgm:t>
        <a:bodyPr/>
        <a:lstStyle/>
        <a:p>
          <a:endParaRPr lang="pl-PL"/>
        </a:p>
      </dgm:t>
    </dgm:pt>
    <dgm:pt modelId="{A67B789C-EB89-45AC-83CC-7BA22E833E1C}" type="sibTrans" cxnId="{BE308F68-7F11-4746-8E42-81CC01A8AFF0}">
      <dgm:prSet/>
      <dgm:spPr/>
      <dgm:t>
        <a:bodyPr/>
        <a:lstStyle/>
        <a:p>
          <a:endParaRPr lang="pl-PL"/>
        </a:p>
      </dgm:t>
    </dgm:pt>
    <dgm:pt modelId="{E7022601-5550-4AE1-AA30-60FC55773A8F}">
      <dgm:prSet phldrT="[Tekst]"/>
      <dgm:spPr/>
      <dgm:t>
        <a:bodyPr/>
        <a:lstStyle/>
        <a:p>
          <a:r>
            <a:rPr lang="pl-PL" dirty="0" err="1" smtClean="0"/>
            <a:t>Targeting</a:t>
          </a:r>
          <a:endParaRPr lang="pl-PL" dirty="0"/>
        </a:p>
      </dgm:t>
    </dgm:pt>
    <dgm:pt modelId="{EE3CD9A3-424A-4725-8B3F-C8ADC5FBFFF1}" type="parTrans" cxnId="{8FD906BB-2602-4BCA-91F1-BAC22FA7E806}">
      <dgm:prSet/>
      <dgm:spPr/>
      <dgm:t>
        <a:bodyPr/>
        <a:lstStyle/>
        <a:p>
          <a:endParaRPr lang="pl-PL"/>
        </a:p>
      </dgm:t>
    </dgm:pt>
    <dgm:pt modelId="{86196E93-87AE-474F-AA53-51DB25CA34BD}" type="sibTrans" cxnId="{8FD906BB-2602-4BCA-91F1-BAC22FA7E806}">
      <dgm:prSet/>
      <dgm:spPr/>
      <dgm:t>
        <a:bodyPr/>
        <a:lstStyle/>
        <a:p>
          <a:endParaRPr lang="pl-PL"/>
        </a:p>
      </dgm:t>
    </dgm:pt>
    <dgm:pt modelId="{8FB5EDE7-9166-41DB-89DE-C0D1C80640C4}">
      <dgm:prSet phldrT="[Tekst]"/>
      <dgm:spPr/>
      <dgm:t>
        <a:bodyPr/>
        <a:lstStyle/>
        <a:p>
          <a:r>
            <a:rPr lang="pl-PL" dirty="0" err="1" smtClean="0"/>
            <a:t>Positioning</a:t>
          </a:r>
          <a:endParaRPr lang="pl-PL" dirty="0"/>
        </a:p>
      </dgm:t>
    </dgm:pt>
    <dgm:pt modelId="{16890A68-6F8F-40AE-AECA-44ED473AFB2F}" type="parTrans" cxnId="{C92A0D4B-5147-4B94-A381-84F2D8E7DBB5}">
      <dgm:prSet/>
      <dgm:spPr/>
      <dgm:t>
        <a:bodyPr/>
        <a:lstStyle/>
        <a:p>
          <a:endParaRPr lang="pl-PL"/>
        </a:p>
      </dgm:t>
    </dgm:pt>
    <dgm:pt modelId="{F94A77F3-7C6E-43FB-8E34-0A5B946214F1}" type="sibTrans" cxnId="{C92A0D4B-5147-4B94-A381-84F2D8E7DBB5}">
      <dgm:prSet/>
      <dgm:spPr/>
      <dgm:t>
        <a:bodyPr/>
        <a:lstStyle/>
        <a:p>
          <a:endParaRPr lang="pl-PL"/>
        </a:p>
      </dgm:t>
    </dgm:pt>
    <dgm:pt modelId="{51542FB0-4BA5-4859-A637-951FE8718118}" type="pres">
      <dgm:prSet presAssocID="{D58AB0AF-A25E-4BB7-A1A1-7259BB1404F0}" presName="CompostProcess" presStyleCnt="0">
        <dgm:presLayoutVars>
          <dgm:dir/>
          <dgm:resizeHandles val="exact"/>
        </dgm:presLayoutVars>
      </dgm:prSet>
      <dgm:spPr/>
    </dgm:pt>
    <dgm:pt modelId="{DD780BA7-D10F-454F-9AF0-2F7968F9F5AB}" type="pres">
      <dgm:prSet presAssocID="{D58AB0AF-A25E-4BB7-A1A1-7259BB1404F0}" presName="arrow" presStyleLbl="bgShp" presStyleIdx="0" presStyleCnt="1"/>
      <dgm:spPr/>
    </dgm:pt>
    <dgm:pt modelId="{D83166C5-5AC2-4E8B-8961-6A8889877A3F}" type="pres">
      <dgm:prSet presAssocID="{D58AB0AF-A25E-4BB7-A1A1-7259BB1404F0}" presName="linearProcess" presStyleCnt="0"/>
      <dgm:spPr/>
    </dgm:pt>
    <dgm:pt modelId="{5D4DFA61-EB55-4E14-82A7-18DB826DF70A}" type="pres">
      <dgm:prSet presAssocID="{73768EF7-96DD-4947-9263-47E15E4E96C4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A362DB0-6417-49F6-B620-11D053ECF26D}" type="pres">
      <dgm:prSet presAssocID="{A67B789C-EB89-45AC-83CC-7BA22E833E1C}" presName="sibTrans" presStyleCnt="0"/>
      <dgm:spPr/>
    </dgm:pt>
    <dgm:pt modelId="{3A1BE668-179F-473A-9713-762A3828BC3C}" type="pres">
      <dgm:prSet presAssocID="{E7022601-5550-4AE1-AA30-60FC55773A8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F9C9C89-7EF1-48D1-83F4-572672301060}" type="pres">
      <dgm:prSet presAssocID="{86196E93-87AE-474F-AA53-51DB25CA34BD}" presName="sibTrans" presStyleCnt="0"/>
      <dgm:spPr/>
    </dgm:pt>
    <dgm:pt modelId="{9C10FC17-C28F-41BB-9AE6-A916F203A427}" type="pres">
      <dgm:prSet presAssocID="{8FB5EDE7-9166-41DB-89DE-C0D1C80640C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D906BB-2602-4BCA-91F1-BAC22FA7E806}" srcId="{D58AB0AF-A25E-4BB7-A1A1-7259BB1404F0}" destId="{E7022601-5550-4AE1-AA30-60FC55773A8F}" srcOrd="1" destOrd="0" parTransId="{EE3CD9A3-424A-4725-8B3F-C8ADC5FBFFF1}" sibTransId="{86196E93-87AE-474F-AA53-51DB25CA34BD}"/>
    <dgm:cxn modelId="{F8E7BE6D-E0C4-4C48-BC89-65C8ADD1357A}" type="presOf" srcId="{8FB5EDE7-9166-41DB-89DE-C0D1C80640C4}" destId="{9C10FC17-C28F-41BB-9AE6-A916F203A427}" srcOrd="0" destOrd="0" presId="urn:microsoft.com/office/officeart/2005/8/layout/hProcess9"/>
    <dgm:cxn modelId="{C92A0D4B-5147-4B94-A381-84F2D8E7DBB5}" srcId="{D58AB0AF-A25E-4BB7-A1A1-7259BB1404F0}" destId="{8FB5EDE7-9166-41DB-89DE-C0D1C80640C4}" srcOrd="2" destOrd="0" parTransId="{16890A68-6F8F-40AE-AECA-44ED473AFB2F}" sibTransId="{F94A77F3-7C6E-43FB-8E34-0A5B946214F1}"/>
    <dgm:cxn modelId="{63EC98A8-EE74-4901-A3E7-A10DF4D0F6C8}" type="presOf" srcId="{D58AB0AF-A25E-4BB7-A1A1-7259BB1404F0}" destId="{51542FB0-4BA5-4859-A637-951FE8718118}" srcOrd="0" destOrd="0" presId="urn:microsoft.com/office/officeart/2005/8/layout/hProcess9"/>
    <dgm:cxn modelId="{BE308F68-7F11-4746-8E42-81CC01A8AFF0}" srcId="{D58AB0AF-A25E-4BB7-A1A1-7259BB1404F0}" destId="{73768EF7-96DD-4947-9263-47E15E4E96C4}" srcOrd="0" destOrd="0" parTransId="{434B5231-6714-4945-AE6A-0DF5AA2FC02F}" sibTransId="{A67B789C-EB89-45AC-83CC-7BA22E833E1C}"/>
    <dgm:cxn modelId="{DBA47DFA-954F-438A-85DC-72D1002A7AED}" type="presOf" srcId="{73768EF7-96DD-4947-9263-47E15E4E96C4}" destId="{5D4DFA61-EB55-4E14-82A7-18DB826DF70A}" srcOrd="0" destOrd="0" presId="urn:microsoft.com/office/officeart/2005/8/layout/hProcess9"/>
    <dgm:cxn modelId="{7D210B16-7C61-493C-B322-205013CA6DE3}" type="presOf" srcId="{E7022601-5550-4AE1-AA30-60FC55773A8F}" destId="{3A1BE668-179F-473A-9713-762A3828BC3C}" srcOrd="0" destOrd="0" presId="urn:microsoft.com/office/officeart/2005/8/layout/hProcess9"/>
    <dgm:cxn modelId="{53C949B2-1305-43E0-B53B-E4F1ED5B212D}" type="presParOf" srcId="{51542FB0-4BA5-4859-A637-951FE8718118}" destId="{DD780BA7-D10F-454F-9AF0-2F7968F9F5AB}" srcOrd="0" destOrd="0" presId="urn:microsoft.com/office/officeart/2005/8/layout/hProcess9"/>
    <dgm:cxn modelId="{CA5EED6C-BF30-4171-8CAA-76375B4CD889}" type="presParOf" srcId="{51542FB0-4BA5-4859-A637-951FE8718118}" destId="{D83166C5-5AC2-4E8B-8961-6A8889877A3F}" srcOrd="1" destOrd="0" presId="urn:microsoft.com/office/officeart/2005/8/layout/hProcess9"/>
    <dgm:cxn modelId="{0DFF1FF9-2B6D-4831-9E60-A1857C914E6C}" type="presParOf" srcId="{D83166C5-5AC2-4E8B-8961-6A8889877A3F}" destId="{5D4DFA61-EB55-4E14-82A7-18DB826DF70A}" srcOrd="0" destOrd="0" presId="urn:microsoft.com/office/officeart/2005/8/layout/hProcess9"/>
    <dgm:cxn modelId="{75C7FCA9-A102-4BDE-848D-5947D692FD72}" type="presParOf" srcId="{D83166C5-5AC2-4E8B-8961-6A8889877A3F}" destId="{AA362DB0-6417-49F6-B620-11D053ECF26D}" srcOrd="1" destOrd="0" presId="urn:microsoft.com/office/officeart/2005/8/layout/hProcess9"/>
    <dgm:cxn modelId="{470D5E6B-3F15-4677-A384-5CBE2BEB1CD6}" type="presParOf" srcId="{D83166C5-5AC2-4E8B-8961-6A8889877A3F}" destId="{3A1BE668-179F-473A-9713-762A3828BC3C}" srcOrd="2" destOrd="0" presId="urn:microsoft.com/office/officeart/2005/8/layout/hProcess9"/>
    <dgm:cxn modelId="{829DE695-5133-4C9F-9345-1EC70F84BB13}" type="presParOf" srcId="{D83166C5-5AC2-4E8B-8961-6A8889877A3F}" destId="{FF9C9C89-7EF1-48D1-83F4-572672301060}" srcOrd="3" destOrd="0" presId="urn:microsoft.com/office/officeart/2005/8/layout/hProcess9"/>
    <dgm:cxn modelId="{4CC41FDA-210B-4130-BCF5-71B7443E13AC}" type="presParOf" srcId="{D83166C5-5AC2-4E8B-8961-6A8889877A3F}" destId="{9C10FC17-C28F-41BB-9AE6-A916F203A42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CFA67-57C4-443C-9181-1D57D4A132E0}" type="doc">
      <dgm:prSet loTypeId="urn:microsoft.com/office/officeart/2005/8/layout/chart3" loCatId="cycle" qsTypeId="urn:microsoft.com/office/officeart/2005/8/quickstyle/simple1" qsCatId="simple" csTypeId="urn:microsoft.com/office/officeart/2005/8/colors/accent2_2" csCatId="accent2" phldr="1"/>
      <dgm:spPr/>
    </dgm:pt>
    <dgm:pt modelId="{C91B599B-7C2B-44F3-A14E-8E24AB1A9E75}">
      <dgm:prSet phldrT="[Tekst]"/>
      <dgm:spPr/>
      <dgm:t>
        <a:bodyPr/>
        <a:lstStyle/>
        <a:p>
          <a:r>
            <a:rPr lang="pl-PL" dirty="0" smtClean="0"/>
            <a:t>Humor</a:t>
          </a:r>
          <a:endParaRPr lang="pl-PL" dirty="0"/>
        </a:p>
      </dgm:t>
    </dgm:pt>
    <dgm:pt modelId="{B3A555A6-C8D3-46B6-A364-14A6E3E534CE}" type="parTrans" cxnId="{4F756DF6-FB57-4499-A86D-4CAC92596FEE}">
      <dgm:prSet/>
      <dgm:spPr/>
      <dgm:t>
        <a:bodyPr/>
        <a:lstStyle/>
        <a:p>
          <a:endParaRPr lang="pl-PL"/>
        </a:p>
      </dgm:t>
    </dgm:pt>
    <dgm:pt modelId="{1AF05D9C-EAE1-4284-A083-DB86D349EC23}" type="sibTrans" cxnId="{4F756DF6-FB57-4499-A86D-4CAC92596FEE}">
      <dgm:prSet/>
      <dgm:spPr/>
      <dgm:t>
        <a:bodyPr/>
        <a:lstStyle/>
        <a:p>
          <a:endParaRPr lang="pl-PL"/>
        </a:p>
      </dgm:t>
    </dgm:pt>
    <dgm:pt modelId="{46B886C4-48A9-4CCA-8150-8D49808E1666}">
      <dgm:prSet phldrT="[Tekst]"/>
      <dgm:spPr/>
      <dgm:t>
        <a:bodyPr/>
        <a:lstStyle/>
        <a:p>
          <a:r>
            <a:rPr lang="pl-PL" dirty="0" smtClean="0"/>
            <a:t>Strach</a:t>
          </a:r>
          <a:endParaRPr lang="pl-PL" dirty="0"/>
        </a:p>
      </dgm:t>
    </dgm:pt>
    <dgm:pt modelId="{3A888D32-ADD0-454E-937B-40256AF694F1}" type="parTrans" cxnId="{30A4F394-03AC-4D57-B3E4-DE4177358334}">
      <dgm:prSet/>
      <dgm:spPr/>
      <dgm:t>
        <a:bodyPr/>
        <a:lstStyle/>
        <a:p>
          <a:endParaRPr lang="pl-PL"/>
        </a:p>
      </dgm:t>
    </dgm:pt>
    <dgm:pt modelId="{B6325636-0F72-4A10-8FCD-30B687776957}" type="sibTrans" cxnId="{30A4F394-03AC-4D57-B3E4-DE4177358334}">
      <dgm:prSet/>
      <dgm:spPr/>
      <dgm:t>
        <a:bodyPr/>
        <a:lstStyle/>
        <a:p>
          <a:endParaRPr lang="pl-PL"/>
        </a:p>
      </dgm:t>
    </dgm:pt>
    <dgm:pt modelId="{387872BC-0961-46DB-9702-5DA88761629B}">
      <dgm:prSet phldrT="[Tekst]"/>
      <dgm:spPr/>
      <dgm:t>
        <a:bodyPr/>
        <a:lstStyle/>
        <a:p>
          <a:r>
            <a:rPr lang="pl-PL" dirty="0" smtClean="0"/>
            <a:t>Władza</a:t>
          </a:r>
          <a:endParaRPr lang="pl-PL" dirty="0"/>
        </a:p>
      </dgm:t>
    </dgm:pt>
    <dgm:pt modelId="{4626B5AC-E00C-4A48-B242-1D48169962BB}" type="parTrans" cxnId="{21DF8DB9-00F2-4264-B181-1FD1D19D83F1}">
      <dgm:prSet/>
      <dgm:spPr/>
      <dgm:t>
        <a:bodyPr/>
        <a:lstStyle/>
        <a:p>
          <a:endParaRPr lang="pl-PL"/>
        </a:p>
      </dgm:t>
    </dgm:pt>
    <dgm:pt modelId="{C71830CE-FF61-420E-8117-E6B6A887DF1A}" type="sibTrans" cxnId="{21DF8DB9-00F2-4264-B181-1FD1D19D83F1}">
      <dgm:prSet/>
      <dgm:spPr/>
      <dgm:t>
        <a:bodyPr/>
        <a:lstStyle/>
        <a:p>
          <a:endParaRPr lang="pl-PL"/>
        </a:p>
      </dgm:t>
    </dgm:pt>
    <dgm:pt modelId="{67F5E884-E994-44C9-93D6-4C97CA3488A2}">
      <dgm:prSet phldrT="[Tekst]"/>
      <dgm:spPr/>
      <dgm:t>
        <a:bodyPr/>
        <a:lstStyle/>
        <a:p>
          <a:r>
            <a:rPr lang="pl-PL" dirty="0" smtClean="0"/>
            <a:t>Wyobraźnia</a:t>
          </a:r>
          <a:endParaRPr lang="pl-PL" dirty="0"/>
        </a:p>
      </dgm:t>
    </dgm:pt>
    <dgm:pt modelId="{29C1E3C0-ADB5-4D93-BB52-61CF123C42A9}" type="parTrans" cxnId="{D204AE1B-C574-4A81-BAC1-D71CAE5127A2}">
      <dgm:prSet/>
      <dgm:spPr/>
      <dgm:t>
        <a:bodyPr/>
        <a:lstStyle/>
        <a:p>
          <a:endParaRPr lang="pl-PL"/>
        </a:p>
      </dgm:t>
    </dgm:pt>
    <dgm:pt modelId="{679AD1E0-2683-4CF9-904D-237338A047E3}" type="sibTrans" cxnId="{D204AE1B-C574-4A81-BAC1-D71CAE5127A2}">
      <dgm:prSet/>
      <dgm:spPr/>
      <dgm:t>
        <a:bodyPr/>
        <a:lstStyle/>
        <a:p>
          <a:endParaRPr lang="pl-PL"/>
        </a:p>
      </dgm:t>
    </dgm:pt>
    <dgm:pt modelId="{F7613AAC-AE22-4434-A7E9-A1CA8DD7FBEB}">
      <dgm:prSet phldrT="[Tekst]"/>
      <dgm:spPr/>
      <dgm:t>
        <a:bodyPr/>
        <a:lstStyle/>
        <a:p>
          <a:r>
            <a:rPr lang="pl-PL" dirty="0" smtClean="0"/>
            <a:t>Miłość</a:t>
          </a:r>
          <a:endParaRPr lang="pl-PL" dirty="0"/>
        </a:p>
      </dgm:t>
    </dgm:pt>
    <dgm:pt modelId="{747255A4-3B91-4865-9E61-3364C147ED3A}" type="parTrans" cxnId="{5E1F252E-38B7-44CB-9EC9-E48B78C4FD47}">
      <dgm:prSet/>
      <dgm:spPr/>
      <dgm:t>
        <a:bodyPr/>
        <a:lstStyle/>
        <a:p>
          <a:endParaRPr lang="pl-PL"/>
        </a:p>
      </dgm:t>
    </dgm:pt>
    <dgm:pt modelId="{539F913A-7FB6-450F-B726-C72F8E76A3A0}" type="sibTrans" cxnId="{5E1F252E-38B7-44CB-9EC9-E48B78C4FD47}">
      <dgm:prSet/>
      <dgm:spPr/>
      <dgm:t>
        <a:bodyPr/>
        <a:lstStyle/>
        <a:p>
          <a:endParaRPr lang="pl-PL"/>
        </a:p>
      </dgm:t>
    </dgm:pt>
    <dgm:pt modelId="{814769D4-9835-4864-B486-774EE7ECD61E}">
      <dgm:prSet phldrT="[Tekst]"/>
      <dgm:spPr/>
      <dgm:t>
        <a:bodyPr/>
        <a:lstStyle/>
        <a:p>
          <a:r>
            <a:rPr lang="pl-PL" smtClean="0"/>
            <a:t>Stabilizacja</a:t>
          </a:r>
          <a:endParaRPr lang="pl-PL" b="1" dirty="0"/>
        </a:p>
      </dgm:t>
    </dgm:pt>
    <dgm:pt modelId="{D217219E-D7E5-4B54-B5C6-EB7DAD5FFF81}" type="parTrans" cxnId="{AB450BFE-AFFE-4992-8289-560D92567102}">
      <dgm:prSet/>
      <dgm:spPr/>
      <dgm:t>
        <a:bodyPr/>
        <a:lstStyle/>
        <a:p>
          <a:endParaRPr lang="pl-PL"/>
        </a:p>
      </dgm:t>
    </dgm:pt>
    <dgm:pt modelId="{3F0DE7CB-B7F8-456E-9DFD-E9CA337C8332}" type="sibTrans" cxnId="{AB450BFE-AFFE-4992-8289-560D92567102}">
      <dgm:prSet/>
      <dgm:spPr/>
      <dgm:t>
        <a:bodyPr/>
        <a:lstStyle/>
        <a:p>
          <a:endParaRPr lang="pl-PL"/>
        </a:p>
      </dgm:t>
    </dgm:pt>
    <dgm:pt modelId="{F799EBF0-AC57-4A58-B6FC-00076D8D3A8C}" type="pres">
      <dgm:prSet presAssocID="{619CFA67-57C4-443C-9181-1D57D4A132E0}" presName="compositeShape" presStyleCnt="0">
        <dgm:presLayoutVars>
          <dgm:chMax val="7"/>
          <dgm:dir/>
          <dgm:resizeHandles val="exact"/>
        </dgm:presLayoutVars>
      </dgm:prSet>
      <dgm:spPr/>
    </dgm:pt>
    <dgm:pt modelId="{7A34723D-A22D-4B42-AC37-D68353B1BECA}" type="pres">
      <dgm:prSet presAssocID="{619CFA67-57C4-443C-9181-1D57D4A132E0}" presName="wedge1" presStyleLbl="node1" presStyleIdx="0" presStyleCnt="6" custLinFactNeighborX="-2829" custLinFactNeighborY="5093"/>
      <dgm:spPr/>
      <dgm:t>
        <a:bodyPr/>
        <a:lstStyle/>
        <a:p>
          <a:endParaRPr lang="pl-PL"/>
        </a:p>
      </dgm:t>
    </dgm:pt>
    <dgm:pt modelId="{6276BAD0-A59F-4EE0-979C-09EAC4BE61A8}" type="pres">
      <dgm:prSet presAssocID="{619CFA67-57C4-443C-9181-1D57D4A132E0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A6DE0-EFE9-4061-A0B0-3DF0F080F362}" type="pres">
      <dgm:prSet presAssocID="{619CFA67-57C4-443C-9181-1D57D4A132E0}" presName="wedge2" presStyleLbl="node1" presStyleIdx="1" presStyleCnt="6"/>
      <dgm:spPr/>
      <dgm:t>
        <a:bodyPr/>
        <a:lstStyle/>
        <a:p>
          <a:endParaRPr lang="pl-PL"/>
        </a:p>
      </dgm:t>
    </dgm:pt>
    <dgm:pt modelId="{4056877E-C66D-4580-9FB4-0A8B908E5C08}" type="pres">
      <dgm:prSet presAssocID="{619CFA67-57C4-443C-9181-1D57D4A132E0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D0CA36-9506-4E8F-8E6D-1DABBB4923DE}" type="pres">
      <dgm:prSet presAssocID="{619CFA67-57C4-443C-9181-1D57D4A132E0}" presName="wedge3" presStyleLbl="node1" presStyleIdx="2" presStyleCnt="6"/>
      <dgm:spPr/>
      <dgm:t>
        <a:bodyPr/>
        <a:lstStyle/>
        <a:p>
          <a:endParaRPr lang="pl-PL"/>
        </a:p>
      </dgm:t>
    </dgm:pt>
    <dgm:pt modelId="{062F9F3D-E5F6-4CE4-9164-38638DD5C15D}" type="pres">
      <dgm:prSet presAssocID="{619CFA67-57C4-443C-9181-1D57D4A132E0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940079B-5FE1-4CD8-82CB-11D45688B5A3}" type="pres">
      <dgm:prSet presAssocID="{619CFA67-57C4-443C-9181-1D57D4A132E0}" presName="wedge4" presStyleLbl="node1" presStyleIdx="3" presStyleCnt="6"/>
      <dgm:spPr/>
      <dgm:t>
        <a:bodyPr/>
        <a:lstStyle/>
        <a:p>
          <a:endParaRPr lang="pl-PL"/>
        </a:p>
      </dgm:t>
    </dgm:pt>
    <dgm:pt modelId="{0D2EE764-8F91-4256-8C24-084AB74E645A}" type="pres">
      <dgm:prSet presAssocID="{619CFA67-57C4-443C-9181-1D57D4A132E0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6798F3A-8212-4AE7-8AC3-D4DFFC5E6DA3}" type="pres">
      <dgm:prSet presAssocID="{619CFA67-57C4-443C-9181-1D57D4A132E0}" presName="wedge5" presStyleLbl="node1" presStyleIdx="4" presStyleCnt="6"/>
      <dgm:spPr/>
      <dgm:t>
        <a:bodyPr/>
        <a:lstStyle/>
        <a:p>
          <a:endParaRPr lang="pl-PL"/>
        </a:p>
      </dgm:t>
    </dgm:pt>
    <dgm:pt modelId="{EA83EB1A-15E1-4FEC-87A9-37EAE82ED05C}" type="pres">
      <dgm:prSet presAssocID="{619CFA67-57C4-443C-9181-1D57D4A132E0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A956BF5-E2EF-40BF-8678-14D98024E7D2}" type="pres">
      <dgm:prSet presAssocID="{619CFA67-57C4-443C-9181-1D57D4A132E0}" presName="wedge6" presStyleLbl="node1" presStyleIdx="5" presStyleCnt="6"/>
      <dgm:spPr/>
      <dgm:t>
        <a:bodyPr/>
        <a:lstStyle/>
        <a:p>
          <a:endParaRPr lang="pl-PL"/>
        </a:p>
      </dgm:t>
    </dgm:pt>
    <dgm:pt modelId="{3BA0576D-82BC-4921-8D9B-DCE196F75705}" type="pres">
      <dgm:prSet presAssocID="{619CFA67-57C4-443C-9181-1D57D4A132E0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450BFE-AFFE-4992-8289-560D92567102}" srcId="{619CFA67-57C4-443C-9181-1D57D4A132E0}" destId="{814769D4-9835-4864-B486-774EE7ECD61E}" srcOrd="5" destOrd="0" parTransId="{D217219E-D7E5-4B54-B5C6-EB7DAD5FFF81}" sibTransId="{3F0DE7CB-B7F8-456E-9DFD-E9CA337C8332}"/>
    <dgm:cxn modelId="{80C87A26-2740-4AD1-986E-9587EC1B30D8}" type="presOf" srcId="{46B886C4-48A9-4CCA-8150-8D49808E1666}" destId="{4056877E-C66D-4580-9FB4-0A8B908E5C08}" srcOrd="1" destOrd="0" presId="urn:microsoft.com/office/officeart/2005/8/layout/chart3"/>
    <dgm:cxn modelId="{0931BCA8-6C45-45F5-B52E-CD94294A90E8}" type="presOf" srcId="{387872BC-0961-46DB-9702-5DA88761629B}" destId="{062F9F3D-E5F6-4CE4-9164-38638DD5C15D}" srcOrd="1" destOrd="0" presId="urn:microsoft.com/office/officeart/2005/8/layout/chart3"/>
    <dgm:cxn modelId="{74789742-73B3-41B6-BBA4-51A3D44E54D4}" type="presOf" srcId="{F7613AAC-AE22-4434-A7E9-A1CA8DD7FBEB}" destId="{C6798F3A-8212-4AE7-8AC3-D4DFFC5E6DA3}" srcOrd="0" destOrd="0" presId="urn:microsoft.com/office/officeart/2005/8/layout/chart3"/>
    <dgm:cxn modelId="{6ACF2712-C05B-486C-8641-1ACDA4379B17}" type="presOf" srcId="{814769D4-9835-4864-B486-774EE7ECD61E}" destId="{3BA0576D-82BC-4921-8D9B-DCE196F75705}" srcOrd="1" destOrd="0" presId="urn:microsoft.com/office/officeart/2005/8/layout/chart3"/>
    <dgm:cxn modelId="{DA180218-D4DE-40E4-99CC-BEE604F823EE}" type="presOf" srcId="{C91B599B-7C2B-44F3-A14E-8E24AB1A9E75}" destId="{7A34723D-A22D-4B42-AC37-D68353B1BECA}" srcOrd="0" destOrd="0" presId="urn:microsoft.com/office/officeart/2005/8/layout/chart3"/>
    <dgm:cxn modelId="{3F8250ED-F909-45E7-94CC-B717D3344B5A}" type="presOf" srcId="{46B886C4-48A9-4CCA-8150-8D49808E1666}" destId="{E3AA6DE0-EFE9-4061-A0B0-3DF0F080F362}" srcOrd="0" destOrd="0" presId="urn:microsoft.com/office/officeart/2005/8/layout/chart3"/>
    <dgm:cxn modelId="{74E601C0-8FAD-4445-B4E8-A165CBF29948}" type="presOf" srcId="{387872BC-0961-46DB-9702-5DA88761629B}" destId="{97D0CA36-9506-4E8F-8E6D-1DABBB4923DE}" srcOrd="0" destOrd="0" presId="urn:microsoft.com/office/officeart/2005/8/layout/chart3"/>
    <dgm:cxn modelId="{21DF8DB9-00F2-4264-B181-1FD1D19D83F1}" srcId="{619CFA67-57C4-443C-9181-1D57D4A132E0}" destId="{387872BC-0961-46DB-9702-5DA88761629B}" srcOrd="2" destOrd="0" parTransId="{4626B5AC-E00C-4A48-B242-1D48169962BB}" sibTransId="{C71830CE-FF61-420E-8117-E6B6A887DF1A}"/>
    <dgm:cxn modelId="{94C8764F-B856-4619-AD73-803AC70BFB1A}" type="presOf" srcId="{C91B599B-7C2B-44F3-A14E-8E24AB1A9E75}" destId="{6276BAD0-A59F-4EE0-979C-09EAC4BE61A8}" srcOrd="1" destOrd="0" presId="urn:microsoft.com/office/officeart/2005/8/layout/chart3"/>
    <dgm:cxn modelId="{30A4F394-03AC-4D57-B3E4-DE4177358334}" srcId="{619CFA67-57C4-443C-9181-1D57D4A132E0}" destId="{46B886C4-48A9-4CCA-8150-8D49808E1666}" srcOrd="1" destOrd="0" parTransId="{3A888D32-ADD0-454E-937B-40256AF694F1}" sibTransId="{B6325636-0F72-4A10-8FCD-30B687776957}"/>
    <dgm:cxn modelId="{0E851D35-1A36-44D1-914A-6125F397ACA5}" type="presOf" srcId="{814769D4-9835-4864-B486-774EE7ECD61E}" destId="{6A956BF5-E2EF-40BF-8678-14D98024E7D2}" srcOrd="0" destOrd="0" presId="urn:microsoft.com/office/officeart/2005/8/layout/chart3"/>
    <dgm:cxn modelId="{918DCFE0-4951-42B0-B335-BEA0143CA26D}" type="presOf" srcId="{67F5E884-E994-44C9-93D6-4C97CA3488A2}" destId="{C940079B-5FE1-4CD8-82CB-11D45688B5A3}" srcOrd="0" destOrd="0" presId="urn:microsoft.com/office/officeart/2005/8/layout/chart3"/>
    <dgm:cxn modelId="{84E732B2-513A-4198-8F12-694299834F23}" type="presOf" srcId="{67F5E884-E994-44C9-93D6-4C97CA3488A2}" destId="{0D2EE764-8F91-4256-8C24-084AB74E645A}" srcOrd="1" destOrd="0" presId="urn:microsoft.com/office/officeart/2005/8/layout/chart3"/>
    <dgm:cxn modelId="{5E1F252E-38B7-44CB-9EC9-E48B78C4FD47}" srcId="{619CFA67-57C4-443C-9181-1D57D4A132E0}" destId="{F7613AAC-AE22-4434-A7E9-A1CA8DD7FBEB}" srcOrd="4" destOrd="0" parTransId="{747255A4-3B91-4865-9E61-3364C147ED3A}" sibTransId="{539F913A-7FB6-450F-B726-C72F8E76A3A0}"/>
    <dgm:cxn modelId="{B403DB89-3A9B-47AA-9500-79F4C3D8D00C}" type="presOf" srcId="{619CFA67-57C4-443C-9181-1D57D4A132E0}" destId="{F799EBF0-AC57-4A58-B6FC-00076D8D3A8C}" srcOrd="0" destOrd="0" presId="urn:microsoft.com/office/officeart/2005/8/layout/chart3"/>
    <dgm:cxn modelId="{4F756DF6-FB57-4499-A86D-4CAC92596FEE}" srcId="{619CFA67-57C4-443C-9181-1D57D4A132E0}" destId="{C91B599B-7C2B-44F3-A14E-8E24AB1A9E75}" srcOrd="0" destOrd="0" parTransId="{B3A555A6-C8D3-46B6-A364-14A6E3E534CE}" sibTransId="{1AF05D9C-EAE1-4284-A083-DB86D349EC23}"/>
    <dgm:cxn modelId="{D204AE1B-C574-4A81-BAC1-D71CAE5127A2}" srcId="{619CFA67-57C4-443C-9181-1D57D4A132E0}" destId="{67F5E884-E994-44C9-93D6-4C97CA3488A2}" srcOrd="3" destOrd="0" parTransId="{29C1E3C0-ADB5-4D93-BB52-61CF123C42A9}" sibTransId="{679AD1E0-2683-4CF9-904D-237338A047E3}"/>
    <dgm:cxn modelId="{AAB114D4-E1E5-427A-90FB-C49C8A0F464B}" type="presOf" srcId="{F7613AAC-AE22-4434-A7E9-A1CA8DD7FBEB}" destId="{EA83EB1A-15E1-4FEC-87A9-37EAE82ED05C}" srcOrd="1" destOrd="0" presId="urn:microsoft.com/office/officeart/2005/8/layout/chart3"/>
    <dgm:cxn modelId="{2BB15798-3627-4CE2-B6EF-B46503C52B63}" type="presParOf" srcId="{F799EBF0-AC57-4A58-B6FC-00076D8D3A8C}" destId="{7A34723D-A22D-4B42-AC37-D68353B1BECA}" srcOrd="0" destOrd="0" presId="urn:microsoft.com/office/officeart/2005/8/layout/chart3"/>
    <dgm:cxn modelId="{6A1E5926-6198-41D2-907C-432A5FB55423}" type="presParOf" srcId="{F799EBF0-AC57-4A58-B6FC-00076D8D3A8C}" destId="{6276BAD0-A59F-4EE0-979C-09EAC4BE61A8}" srcOrd="1" destOrd="0" presId="urn:microsoft.com/office/officeart/2005/8/layout/chart3"/>
    <dgm:cxn modelId="{CCC99F9D-B3BC-4A04-82B3-34BD539B9568}" type="presParOf" srcId="{F799EBF0-AC57-4A58-B6FC-00076D8D3A8C}" destId="{E3AA6DE0-EFE9-4061-A0B0-3DF0F080F362}" srcOrd="2" destOrd="0" presId="urn:microsoft.com/office/officeart/2005/8/layout/chart3"/>
    <dgm:cxn modelId="{77BD84B6-799D-463B-81C8-A256188132BF}" type="presParOf" srcId="{F799EBF0-AC57-4A58-B6FC-00076D8D3A8C}" destId="{4056877E-C66D-4580-9FB4-0A8B908E5C08}" srcOrd="3" destOrd="0" presId="urn:microsoft.com/office/officeart/2005/8/layout/chart3"/>
    <dgm:cxn modelId="{739B2BD8-C470-4DA2-9742-B19832221B52}" type="presParOf" srcId="{F799EBF0-AC57-4A58-B6FC-00076D8D3A8C}" destId="{97D0CA36-9506-4E8F-8E6D-1DABBB4923DE}" srcOrd="4" destOrd="0" presId="urn:microsoft.com/office/officeart/2005/8/layout/chart3"/>
    <dgm:cxn modelId="{A5DE4581-286D-495C-B855-8F905BD2EE44}" type="presParOf" srcId="{F799EBF0-AC57-4A58-B6FC-00076D8D3A8C}" destId="{062F9F3D-E5F6-4CE4-9164-38638DD5C15D}" srcOrd="5" destOrd="0" presId="urn:microsoft.com/office/officeart/2005/8/layout/chart3"/>
    <dgm:cxn modelId="{6C3FB634-7AFF-424F-8A56-E4831C3FD211}" type="presParOf" srcId="{F799EBF0-AC57-4A58-B6FC-00076D8D3A8C}" destId="{C940079B-5FE1-4CD8-82CB-11D45688B5A3}" srcOrd="6" destOrd="0" presId="urn:microsoft.com/office/officeart/2005/8/layout/chart3"/>
    <dgm:cxn modelId="{2BF0F04C-FF38-43D5-A97E-BD162A580DFB}" type="presParOf" srcId="{F799EBF0-AC57-4A58-B6FC-00076D8D3A8C}" destId="{0D2EE764-8F91-4256-8C24-084AB74E645A}" srcOrd="7" destOrd="0" presId="urn:microsoft.com/office/officeart/2005/8/layout/chart3"/>
    <dgm:cxn modelId="{BEF398D5-AE60-4140-B9C8-7BBA08AC2577}" type="presParOf" srcId="{F799EBF0-AC57-4A58-B6FC-00076D8D3A8C}" destId="{C6798F3A-8212-4AE7-8AC3-D4DFFC5E6DA3}" srcOrd="8" destOrd="0" presId="urn:microsoft.com/office/officeart/2005/8/layout/chart3"/>
    <dgm:cxn modelId="{B3E441ED-9EAE-4B96-A876-879194662A86}" type="presParOf" srcId="{F799EBF0-AC57-4A58-B6FC-00076D8D3A8C}" destId="{EA83EB1A-15E1-4FEC-87A9-37EAE82ED05C}" srcOrd="9" destOrd="0" presId="urn:microsoft.com/office/officeart/2005/8/layout/chart3"/>
    <dgm:cxn modelId="{B9275B33-C68F-47D6-8064-C7913DEA235E}" type="presParOf" srcId="{F799EBF0-AC57-4A58-B6FC-00076D8D3A8C}" destId="{6A956BF5-E2EF-40BF-8678-14D98024E7D2}" srcOrd="10" destOrd="0" presId="urn:microsoft.com/office/officeart/2005/8/layout/chart3"/>
    <dgm:cxn modelId="{6A897EB3-300E-4447-B98C-25E90CF574B5}" type="presParOf" srcId="{F799EBF0-AC57-4A58-B6FC-00076D8D3A8C}" destId="{3BA0576D-82BC-4921-8D9B-DCE196F75705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9CFA67-57C4-443C-9181-1D57D4A132E0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6B886C4-48A9-4CCA-8150-8D49808E1666}">
      <dgm:prSet phldrT="[Tekst]"/>
      <dgm:spPr/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B6325636-0F72-4A10-8FCD-30B687776957}" type="sibTrans" cxnId="{30A4F394-03AC-4D57-B3E4-DE4177358334}">
      <dgm:prSet/>
      <dgm:spPr/>
      <dgm:t>
        <a:bodyPr/>
        <a:lstStyle/>
        <a:p>
          <a:endParaRPr lang="pl-PL"/>
        </a:p>
      </dgm:t>
    </dgm:pt>
    <dgm:pt modelId="{3A888D32-ADD0-454E-937B-40256AF694F1}" type="parTrans" cxnId="{30A4F394-03AC-4D57-B3E4-DE4177358334}">
      <dgm:prSet/>
      <dgm:spPr/>
      <dgm:t>
        <a:bodyPr/>
        <a:lstStyle/>
        <a:p>
          <a:endParaRPr lang="pl-PL"/>
        </a:p>
      </dgm:t>
    </dgm:pt>
    <dgm:pt modelId="{D6C94644-F006-4D07-A262-EE03A5AC6733}">
      <dgm:prSet phldrT="[Tekst]"/>
      <dgm:spPr/>
      <dgm:t>
        <a:bodyPr/>
        <a:lstStyle/>
        <a:p>
          <a:r>
            <a:rPr lang="pl-PL" dirty="0" smtClean="0"/>
            <a:t> </a:t>
          </a:r>
          <a:endParaRPr lang="pl-PL" dirty="0"/>
        </a:p>
      </dgm:t>
    </dgm:pt>
    <dgm:pt modelId="{FC72162A-BE5F-40B5-BCAF-11D0DD9EA90C}" type="parTrans" cxnId="{236BE3AA-28A6-46A1-903C-3EBA00418D94}">
      <dgm:prSet/>
      <dgm:spPr/>
      <dgm:t>
        <a:bodyPr/>
        <a:lstStyle/>
        <a:p>
          <a:endParaRPr lang="pl-PL"/>
        </a:p>
      </dgm:t>
    </dgm:pt>
    <dgm:pt modelId="{9D35E7D6-228A-430B-B621-5C40EEA653B8}" type="sibTrans" cxnId="{236BE3AA-28A6-46A1-903C-3EBA00418D94}">
      <dgm:prSet/>
      <dgm:spPr/>
      <dgm:t>
        <a:bodyPr/>
        <a:lstStyle/>
        <a:p>
          <a:endParaRPr lang="pl-PL"/>
        </a:p>
      </dgm:t>
    </dgm:pt>
    <dgm:pt modelId="{9A1CB187-D72B-4326-BFEA-586277A22582}">
      <dgm:prSet phldrT="[Tekst]"/>
      <dgm:spPr/>
      <dgm:t>
        <a:bodyPr/>
        <a:lstStyle/>
        <a:p>
          <a:endParaRPr lang="pl-PL" dirty="0"/>
        </a:p>
      </dgm:t>
    </dgm:pt>
    <dgm:pt modelId="{F36D8BC9-1D9E-41DE-B8F1-1F49E3379767}" type="parTrans" cxnId="{1E4C9676-C1C4-4E69-8AAB-170126FDA0EE}">
      <dgm:prSet/>
      <dgm:spPr/>
      <dgm:t>
        <a:bodyPr/>
        <a:lstStyle/>
        <a:p>
          <a:endParaRPr lang="pl-PL"/>
        </a:p>
      </dgm:t>
    </dgm:pt>
    <dgm:pt modelId="{98D27C36-333C-4439-9A4A-CB0295D8F6E0}" type="sibTrans" cxnId="{1E4C9676-C1C4-4E69-8AAB-170126FDA0EE}">
      <dgm:prSet/>
      <dgm:spPr/>
      <dgm:t>
        <a:bodyPr/>
        <a:lstStyle/>
        <a:p>
          <a:endParaRPr lang="pl-PL"/>
        </a:p>
      </dgm:t>
    </dgm:pt>
    <dgm:pt modelId="{F799EBF0-AC57-4A58-B6FC-00076D8D3A8C}" type="pres">
      <dgm:prSet presAssocID="{619CFA67-57C4-443C-9181-1D57D4A132E0}" presName="compositeShape" presStyleCnt="0">
        <dgm:presLayoutVars>
          <dgm:chMax val="7"/>
          <dgm:dir/>
          <dgm:resizeHandles val="exact"/>
        </dgm:presLayoutVars>
      </dgm:prSet>
      <dgm:spPr/>
    </dgm:pt>
    <dgm:pt modelId="{7A34723D-A22D-4B42-AC37-D68353B1BECA}" type="pres">
      <dgm:prSet presAssocID="{619CFA67-57C4-443C-9181-1D57D4A132E0}" presName="wedge1" presStyleLbl="node1" presStyleIdx="0" presStyleCnt="3" custAng="17970610" custLinFactNeighborX="-5415" custLinFactNeighborY="3010"/>
      <dgm:spPr/>
      <dgm:t>
        <a:bodyPr/>
        <a:lstStyle/>
        <a:p>
          <a:endParaRPr lang="pl-PL"/>
        </a:p>
      </dgm:t>
    </dgm:pt>
    <dgm:pt modelId="{6276BAD0-A59F-4EE0-979C-09EAC4BE61A8}" type="pres">
      <dgm:prSet presAssocID="{619CFA67-57C4-443C-9181-1D57D4A132E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AA6DE0-EFE9-4061-A0B0-3DF0F080F362}" type="pres">
      <dgm:prSet presAssocID="{619CFA67-57C4-443C-9181-1D57D4A132E0}" presName="wedge2" presStyleLbl="node1" presStyleIdx="1" presStyleCnt="3" custAng="17970610"/>
      <dgm:spPr/>
      <dgm:t>
        <a:bodyPr/>
        <a:lstStyle/>
        <a:p>
          <a:endParaRPr lang="pl-PL"/>
        </a:p>
      </dgm:t>
    </dgm:pt>
    <dgm:pt modelId="{4056877E-C66D-4580-9FB4-0A8B908E5C08}" type="pres">
      <dgm:prSet presAssocID="{619CFA67-57C4-443C-9181-1D57D4A132E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D0CA36-9506-4E8F-8E6D-1DABBB4923DE}" type="pres">
      <dgm:prSet presAssocID="{619CFA67-57C4-443C-9181-1D57D4A132E0}" presName="wedge3" presStyleLbl="node1" presStyleIdx="2" presStyleCnt="3" custAng="17970610"/>
      <dgm:spPr/>
      <dgm:t>
        <a:bodyPr/>
        <a:lstStyle/>
        <a:p>
          <a:endParaRPr lang="pl-PL"/>
        </a:p>
      </dgm:t>
    </dgm:pt>
    <dgm:pt modelId="{062F9F3D-E5F6-4CE4-9164-38638DD5C15D}" type="pres">
      <dgm:prSet presAssocID="{619CFA67-57C4-443C-9181-1D57D4A132E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F0783D-DDA5-486F-9E43-BDC3D8BBB237}" type="presOf" srcId="{46B886C4-48A9-4CCA-8150-8D49808E1666}" destId="{7A34723D-A22D-4B42-AC37-D68353B1BECA}" srcOrd="0" destOrd="0" presId="urn:microsoft.com/office/officeart/2005/8/layout/chart3"/>
    <dgm:cxn modelId="{236BE3AA-28A6-46A1-903C-3EBA00418D94}" srcId="{619CFA67-57C4-443C-9181-1D57D4A132E0}" destId="{D6C94644-F006-4D07-A262-EE03A5AC6733}" srcOrd="1" destOrd="0" parTransId="{FC72162A-BE5F-40B5-BCAF-11D0DD9EA90C}" sibTransId="{9D35E7D6-228A-430B-B621-5C40EEA653B8}"/>
    <dgm:cxn modelId="{68D56815-ADA2-4128-8A19-B7E066DDA516}" type="presOf" srcId="{46B886C4-48A9-4CCA-8150-8D49808E1666}" destId="{6276BAD0-A59F-4EE0-979C-09EAC4BE61A8}" srcOrd="1" destOrd="0" presId="urn:microsoft.com/office/officeart/2005/8/layout/chart3"/>
    <dgm:cxn modelId="{75BAF3B1-2DC3-41E6-A55D-2192655950A2}" type="presOf" srcId="{D6C94644-F006-4D07-A262-EE03A5AC6733}" destId="{E3AA6DE0-EFE9-4061-A0B0-3DF0F080F362}" srcOrd="0" destOrd="0" presId="urn:microsoft.com/office/officeart/2005/8/layout/chart3"/>
    <dgm:cxn modelId="{F420D0D5-20AC-4884-A314-A22CEFA888DD}" type="presOf" srcId="{D6C94644-F006-4D07-A262-EE03A5AC6733}" destId="{4056877E-C66D-4580-9FB4-0A8B908E5C08}" srcOrd="1" destOrd="0" presId="urn:microsoft.com/office/officeart/2005/8/layout/chart3"/>
    <dgm:cxn modelId="{1E4C9676-C1C4-4E69-8AAB-170126FDA0EE}" srcId="{619CFA67-57C4-443C-9181-1D57D4A132E0}" destId="{9A1CB187-D72B-4326-BFEA-586277A22582}" srcOrd="2" destOrd="0" parTransId="{F36D8BC9-1D9E-41DE-B8F1-1F49E3379767}" sibTransId="{98D27C36-333C-4439-9A4A-CB0295D8F6E0}"/>
    <dgm:cxn modelId="{6949594D-E1B0-4D2A-9421-05F752592D1D}" type="presOf" srcId="{619CFA67-57C4-443C-9181-1D57D4A132E0}" destId="{F799EBF0-AC57-4A58-B6FC-00076D8D3A8C}" srcOrd="0" destOrd="0" presId="urn:microsoft.com/office/officeart/2005/8/layout/chart3"/>
    <dgm:cxn modelId="{30A4F394-03AC-4D57-B3E4-DE4177358334}" srcId="{619CFA67-57C4-443C-9181-1D57D4A132E0}" destId="{46B886C4-48A9-4CCA-8150-8D49808E1666}" srcOrd="0" destOrd="0" parTransId="{3A888D32-ADD0-454E-937B-40256AF694F1}" sibTransId="{B6325636-0F72-4A10-8FCD-30B687776957}"/>
    <dgm:cxn modelId="{BE19637F-CF33-439E-AF59-74EA337EB22B}" type="presOf" srcId="{9A1CB187-D72B-4326-BFEA-586277A22582}" destId="{97D0CA36-9506-4E8F-8E6D-1DABBB4923DE}" srcOrd="0" destOrd="0" presId="urn:microsoft.com/office/officeart/2005/8/layout/chart3"/>
    <dgm:cxn modelId="{B746517F-CEC3-41E7-B909-73867264B01E}" type="presOf" srcId="{9A1CB187-D72B-4326-BFEA-586277A22582}" destId="{062F9F3D-E5F6-4CE4-9164-38638DD5C15D}" srcOrd="1" destOrd="0" presId="urn:microsoft.com/office/officeart/2005/8/layout/chart3"/>
    <dgm:cxn modelId="{D9FF6453-5104-4151-B259-3087B7E364F5}" type="presParOf" srcId="{F799EBF0-AC57-4A58-B6FC-00076D8D3A8C}" destId="{7A34723D-A22D-4B42-AC37-D68353B1BECA}" srcOrd="0" destOrd="0" presId="urn:microsoft.com/office/officeart/2005/8/layout/chart3"/>
    <dgm:cxn modelId="{52FB3B90-A351-46CB-A969-83D0DD156A4B}" type="presParOf" srcId="{F799EBF0-AC57-4A58-B6FC-00076D8D3A8C}" destId="{6276BAD0-A59F-4EE0-979C-09EAC4BE61A8}" srcOrd="1" destOrd="0" presId="urn:microsoft.com/office/officeart/2005/8/layout/chart3"/>
    <dgm:cxn modelId="{C014DEF4-1557-48C6-B334-9B8A3CC2F6F1}" type="presParOf" srcId="{F799EBF0-AC57-4A58-B6FC-00076D8D3A8C}" destId="{E3AA6DE0-EFE9-4061-A0B0-3DF0F080F362}" srcOrd="2" destOrd="0" presId="urn:microsoft.com/office/officeart/2005/8/layout/chart3"/>
    <dgm:cxn modelId="{F42EFC62-6495-4FA2-9904-8CABE91D3536}" type="presParOf" srcId="{F799EBF0-AC57-4A58-B6FC-00076D8D3A8C}" destId="{4056877E-C66D-4580-9FB4-0A8B908E5C08}" srcOrd="3" destOrd="0" presId="urn:microsoft.com/office/officeart/2005/8/layout/chart3"/>
    <dgm:cxn modelId="{97A0E02F-E49C-46EF-A102-4366E57FD933}" type="presParOf" srcId="{F799EBF0-AC57-4A58-B6FC-00076D8D3A8C}" destId="{97D0CA36-9506-4E8F-8E6D-1DABBB4923DE}" srcOrd="4" destOrd="0" presId="urn:microsoft.com/office/officeart/2005/8/layout/chart3"/>
    <dgm:cxn modelId="{0B0AA137-738F-4499-A502-1AF691287ED4}" type="presParOf" srcId="{F799EBF0-AC57-4A58-B6FC-00076D8D3A8C}" destId="{062F9F3D-E5F6-4CE4-9164-38638DD5C15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BA7-D10F-454F-9AF0-2F7968F9F5AB}">
      <dsp:nvSpPr>
        <dsp:cNvPr id="0" name=""/>
        <dsp:cNvSpPr/>
      </dsp:nvSpPr>
      <dsp:spPr>
        <a:xfrm>
          <a:off x="644723" y="0"/>
          <a:ext cx="7306865" cy="38814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DFA61-EB55-4E14-82A7-18DB826DF70A}">
      <dsp:nvSpPr>
        <dsp:cNvPr id="0" name=""/>
        <dsp:cNvSpPr/>
      </dsp:nvSpPr>
      <dsp:spPr>
        <a:xfrm>
          <a:off x="4512" y="1164431"/>
          <a:ext cx="2707964" cy="155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err="1" smtClean="0"/>
            <a:t>Segmenting</a:t>
          </a:r>
          <a:endParaRPr lang="pl-PL" sz="3400" kern="1200" dirty="0"/>
        </a:p>
      </dsp:txBody>
      <dsp:txXfrm>
        <a:off x="80302" y="1240221"/>
        <a:ext cx="2556384" cy="1400994"/>
      </dsp:txXfrm>
    </dsp:sp>
    <dsp:sp modelId="{3A1BE668-179F-473A-9713-762A3828BC3C}">
      <dsp:nvSpPr>
        <dsp:cNvPr id="0" name=""/>
        <dsp:cNvSpPr/>
      </dsp:nvSpPr>
      <dsp:spPr>
        <a:xfrm>
          <a:off x="2944173" y="1164431"/>
          <a:ext cx="2707964" cy="1552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err="1" smtClean="0"/>
            <a:t>Targeting</a:t>
          </a:r>
          <a:endParaRPr lang="pl-PL" sz="3400" kern="1200" dirty="0"/>
        </a:p>
      </dsp:txBody>
      <dsp:txXfrm>
        <a:off x="3019963" y="1240221"/>
        <a:ext cx="2556384" cy="1400994"/>
      </dsp:txXfrm>
    </dsp:sp>
    <dsp:sp modelId="{9C10FC17-C28F-41BB-9AE6-A916F203A427}">
      <dsp:nvSpPr>
        <dsp:cNvPr id="0" name=""/>
        <dsp:cNvSpPr/>
      </dsp:nvSpPr>
      <dsp:spPr>
        <a:xfrm>
          <a:off x="5883835" y="1164431"/>
          <a:ext cx="2707964" cy="15525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err="1" smtClean="0"/>
            <a:t>Positioning</a:t>
          </a:r>
          <a:endParaRPr lang="pl-PL" sz="3400" kern="1200" dirty="0"/>
        </a:p>
      </dsp:txBody>
      <dsp:txXfrm>
        <a:off x="5959625" y="1240221"/>
        <a:ext cx="2556384" cy="1400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4723D-A22D-4B42-AC37-D68353B1BECA}">
      <dsp:nvSpPr>
        <dsp:cNvPr id="0" name=""/>
        <dsp:cNvSpPr/>
      </dsp:nvSpPr>
      <dsp:spPr>
        <a:xfrm>
          <a:off x="1634370" y="569747"/>
          <a:ext cx="4732346" cy="4732346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Humor</a:t>
          </a:r>
          <a:endParaRPr lang="pl-PL" sz="2000" kern="1200" dirty="0"/>
        </a:p>
      </dsp:txBody>
      <dsp:txXfrm>
        <a:off x="4051247" y="1076784"/>
        <a:ext cx="1380267" cy="1014074"/>
      </dsp:txXfrm>
    </dsp:sp>
    <dsp:sp modelId="{E3AA6DE0-EFE9-4061-A0B0-3DF0F080F362}">
      <dsp:nvSpPr>
        <dsp:cNvPr id="0" name=""/>
        <dsp:cNvSpPr/>
      </dsp:nvSpPr>
      <dsp:spPr>
        <a:xfrm>
          <a:off x="1627404" y="572670"/>
          <a:ext cx="4732346" cy="4732346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Strach</a:t>
          </a:r>
          <a:endParaRPr lang="pl-PL" sz="2000" kern="1200" dirty="0"/>
        </a:p>
      </dsp:txBody>
      <dsp:txXfrm>
        <a:off x="4866808" y="2459975"/>
        <a:ext cx="1430971" cy="957736"/>
      </dsp:txXfrm>
    </dsp:sp>
    <dsp:sp modelId="{97D0CA36-9506-4E8F-8E6D-1DABBB4923DE}">
      <dsp:nvSpPr>
        <dsp:cNvPr id="0" name=""/>
        <dsp:cNvSpPr/>
      </dsp:nvSpPr>
      <dsp:spPr>
        <a:xfrm>
          <a:off x="1627404" y="572670"/>
          <a:ext cx="4732346" cy="4732346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Władza</a:t>
          </a:r>
          <a:endParaRPr lang="pl-PL" sz="2000" kern="1200" dirty="0"/>
        </a:p>
      </dsp:txBody>
      <dsp:txXfrm>
        <a:off x="4044281" y="3783905"/>
        <a:ext cx="1380267" cy="1014074"/>
      </dsp:txXfrm>
    </dsp:sp>
    <dsp:sp modelId="{C940079B-5FE1-4CD8-82CB-11D45688B5A3}">
      <dsp:nvSpPr>
        <dsp:cNvPr id="0" name=""/>
        <dsp:cNvSpPr/>
      </dsp:nvSpPr>
      <dsp:spPr>
        <a:xfrm>
          <a:off x="1627404" y="572670"/>
          <a:ext cx="4732346" cy="4732346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Wyobraźnia</a:t>
          </a:r>
          <a:endParaRPr lang="pl-PL" sz="2000" kern="1200" dirty="0"/>
        </a:p>
      </dsp:txBody>
      <dsp:txXfrm>
        <a:off x="2562606" y="3783905"/>
        <a:ext cx="1380267" cy="1014074"/>
      </dsp:txXfrm>
    </dsp:sp>
    <dsp:sp modelId="{C6798F3A-8212-4AE7-8AC3-D4DFFC5E6DA3}">
      <dsp:nvSpPr>
        <dsp:cNvPr id="0" name=""/>
        <dsp:cNvSpPr/>
      </dsp:nvSpPr>
      <dsp:spPr>
        <a:xfrm>
          <a:off x="1627404" y="572670"/>
          <a:ext cx="4732346" cy="4732346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Miłość</a:t>
          </a:r>
          <a:endParaRPr lang="pl-PL" sz="2000" kern="1200" dirty="0"/>
        </a:p>
      </dsp:txBody>
      <dsp:txXfrm>
        <a:off x="1700643" y="2459975"/>
        <a:ext cx="1430971" cy="957736"/>
      </dsp:txXfrm>
    </dsp:sp>
    <dsp:sp modelId="{6A956BF5-E2EF-40BF-8678-14D98024E7D2}">
      <dsp:nvSpPr>
        <dsp:cNvPr id="0" name=""/>
        <dsp:cNvSpPr/>
      </dsp:nvSpPr>
      <dsp:spPr>
        <a:xfrm>
          <a:off x="1627404" y="572670"/>
          <a:ext cx="4732346" cy="4732346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smtClean="0"/>
            <a:t>Stabilizacja</a:t>
          </a:r>
          <a:endParaRPr lang="pl-PL" sz="2000" b="1" kern="1200" dirty="0"/>
        </a:p>
      </dsp:txBody>
      <dsp:txXfrm>
        <a:off x="2562606" y="1079707"/>
        <a:ext cx="1380267" cy="1014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4723D-A22D-4B42-AC37-D68353B1BECA}">
      <dsp:nvSpPr>
        <dsp:cNvPr id="0" name=""/>
        <dsp:cNvSpPr/>
      </dsp:nvSpPr>
      <dsp:spPr>
        <a:xfrm rot="17970610">
          <a:off x="2837557" y="256387"/>
          <a:ext cx="2321153" cy="232115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 </a:t>
          </a:r>
          <a:endParaRPr lang="pl-PL" sz="4500" kern="1200" dirty="0"/>
        </a:p>
      </dsp:txBody>
      <dsp:txXfrm>
        <a:off x="3547682" y="429025"/>
        <a:ext cx="787534" cy="773717"/>
      </dsp:txXfrm>
    </dsp:sp>
    <dsp:sp modelId="{E3AA6DE0-EFE9-4061-A0B0-3DF0F080F362}">
      <dsp:nvSpPr>
        <dsp:cNvPr id="0" name=""/>
        <dsp:cNvSpPr/>
      </dsp:nvSpPr>
      <dsp:spPr>
        <a:xfrm rot="17970610">
          <a:off x="2843598" y="255603"/>
          <a:ext cx="2321153" cy="232115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/>
            <a:t> </a:t>
          </a:r>
          <a:endParaRPr lang="pl-PL" sz="4500" kern="1200" dirty="0"/>
        </a:p>
      </dsp:txBody>
      <dsp:txXfrm>
        <a:off x="4056303" y="1383624"/>
        <a:ext cx="1050045" cy="718452"/>
      </dsp:txXfrm>
    </dsp:sp>
    <dsp:sp modelId="{97D0CA36-9506-4E8F-8E6D-1DABBB4923DE}">
      <dsp:nvSpPr>
        <dsp:cNvPr id="0" name=""/>
        <dsp:cNvSpPr/>
      </dsp:nvSpPr>
      <dsp:spPr>
        <a:xfrm rot="17970610">
          <a:off x="2843598" y="255603"/>
          <a:ext cx="2321153" cy="232115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4500" kern="1200" dirty="0"/>
        </a:p>
      </dsp:txBody>
      <dsp:txXfrm>
        <a:off x="3078644" y="1323689"/>
        <a:ext cx="787534" cy="77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ulturemaking.typepad.com/main/myth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rketing-news.pl/theme.php?art=358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-LE6TqcP99w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QhYPSHpDJ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nhatalska/to-nie-jest-mski-wiat-jak-i-po-co-kobiety-korzystaj-z-nowych-technologi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4800" dirty="0" smtClean="0"/>
              <a:t>Promocja FMCG</a:t>
            </a:r>
            <a:br>
              <a:rPr lang="pl-PL" sz="4800" dirty="0" smtClean="0"/>
            </a:br>
            <a:r>
              <a:rPr lang="pl-PL" sz="4800" dirty="0" smtClean="0"/>
              <a:t>psychologia i segmentacja odbiorców</a:t>
            </a: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5 marca 2014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50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Kulturowe uwarunkowania zapamiętania przekazu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Archetyp jako „instynkt” kognitywny</a:t>
            </a:r>
          </a:p>
          <a:p>
            <a:r>
              <a:rPr lang="pl-PL" dirty="0" smtClean="0"/>
              <a:t>Mit jako struktura archetypów</a:t>
            </a:r>
          </a:p>
          <a:p>
            <a:r>
              <a:rPr lang="pl-PL" dirty="0" smtClean="0"/>
              <a:t>Symbol jako znak konwencjonalny</a:t>
            </a:r>
          </a:p>
          <a:p>
            <a:pPr lvl="1"/>
            <a:r>
              <a:rPr lang="pl-PL" dirty="0" smtClean="0"/>
              <a:t>Ekspozycja logo </a:t>
            </a:r>
            <a:r>
              <a:rPr lang="pl-PL" dirty="0" err="1" smtClean="0"/>
              <a:t>Apple’a</a:t>
            </a:r>
            <a:r>
              <a:rPr lang="pl-PL" dirty="0" smtClean="0"/>
              <a:t> wpływa na wzrost kreatywności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79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Segmentacja klientów – znaczenie marketingowe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07704"/>
              </p:ext>
            </p:extLst>
          </p:nvPr>
        </p:nvGraphicFramePr>
        <p:xfrm>
          <a:off x="677863" y="1851496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795677" y="5962917"/>
            <a:ext cx="835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Zajęcie odpowiedniej niszy wymaga odpowiedniego wyróżnienia grupy celowej</a:t>
            </a:r>
            <a:endParaRPr lang="pl-P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0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Segmentacje rynkowe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Nowatorstwa</a:t>
            </a:r>
          </a:p>
          <a:p>
            <a:r>
              <a:rPr lang="pl-PL" dirty="0" err="1" smtClean="0"/>
              <a:t>McAlistaira</a:t>
            </a:r>
            <a:endParaRPr lang="pl-PL" dirty="0" smtClean="0"/>
          </a:p>
          <a:p>
            <a:pPr lvl="1"/>
            <a:r>
              <a:rPr lang="pl-PL" dirty="0" err="1" smtClean="0"/>
              <a:t>Current</a:t>
            </a:r>
            <a:r>
              <a:rPr lang="pl-PL" dirty="0" smtClean="0"/>
              <a:t> </a:t>
            </a:r>
            <a:r>
              <a:rPr lang="pl-PL" dirty="0" err="1" smtClean="0"/>
              <a:t>brand</a:t>
            </a:r>
            <a:r>
              <a:rPr lang="pl-PL" dirty="0" smtClean="0"/>
              <a:t> </a:t>
            </a:r>
            <a:r>
              <a:rPr lang="pl-PL" dirty="0" err="1" smtClean="0"/>
              <a:t>loyals</a:t>
            </a:r>
            <a:endParaRPr lang="pl-PL" dirty="0" smtClean="0"/>
          </a:p>
          <a:p>
            <a:pPr lvl="1"/>
            <a:r>
              <a:rPr lang="pl-PL" dirty="0" err="1" smtClean="0"/>
              <a:t>Competitive</a:t>
            </a:r>
            <a:r>
              <a:rPr lang="pl-PL" dirty="0" smtClean="0"/>
              <a:t> </a:t>
            </a:r>
            <a:r>
              <a:rPr lang="pl-PL" dirty="0" err="1" smtClean="0"/>
              <a:t>brand</a:t>
            </a:r>
            <a:r>
              <a:rPr lang="pl-PL" dirty="0" smtClean="0"/>
              <a:t> </a:t>
            </a:r>
            <a:r>
              <a:rPr lang="pl-PL" dirty="0" err="1" smtClean="0"/>
              <a:t>loyals</a:t>
            </a:r>
            <a:endParaRPr lang="pl-PL" dirty="0" smtClean="0"/>
          </a:p>
          <a:p>
            <a:pPr lvl="1"/>
            <a:r>
              <a:rPr lang="pl-PL" dirty="0" err="1" smtClean="0"/>
              <a:t>Switchers</a:t>
            </a:r>
            <a:endParaRPr lang="pl-PL" dirty="0" smtClean="0"/>
          </a:p>
          <a:p>
            <a:pPr lvl="1"/>
            <a:r>
              <a:rPr lang="pl-PL" dirty="0" err="1" smtClean="0"/>
              <a:t>Price-buyers</a:t>
            </a:r>
            <a:endParaRPr lang="pl-PL" dirty="0" smtClean="0"/>
          </a:p>
          <a:p>
            <a:pPr lvl="1"/>
            <a:r>
              <a:rPr lang="pl-PL" dirty="0" smtClean="0"/>
              <a:t>No-</a:t>
            </a:r>
            <a:r>
              <a:rPr lang="pl-PL" dirty="0" err="1" smtClean="0"/>
              <a:t>users</a:t>
            </a:r>
            <a:endParaRPr lang="pl-PL" dirty="0"/>
          </a:p>
        </p:txBody>
      </p:sp>
      <p:pic>
        <p:nvPicPr>
          <p:cNvPr id="3074" name="Picture 2" descr="http://explicite.com.pl/blog/wp-content/uploads/2011/09/Obra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452" y="2160589"/>
            <a:ext cx="4228550" cy="36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4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Segmentacje demo- i psychograficzne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334" y="1812857"/>
            <a:ext cx="4184035" cy="3880772"/>
          </a:xfrm>
        </p:spPr>
        <p:txBody>
          <a:bodyPr>
            <a:noAutofit/>
          </a:bodyPr>
          <a:lstStyle/>
          <a:p>
            <a:r>
              <a:rPr lang="pl-PL" sz="1200" dirty="0" smtClean="0"/>
              <a:t>Geografia</a:t>
            </a:r>
          </a:p>
          <a:p>
            <a:pPr lvl="1"/>
            <a:r>
              <a:rPr lang="pl-PL" sz="1200" dirty="0" smtClean="0"/>
              <a:t>Region</a:t>
            </a:r>
          </a:p>
          <a:p>
            <a:pPr lvl="1"/>
            <a:r>
              <a:rPr lang="pl-PL" sz="1200" dirty="0" smtClean="0"/>
              <a:t>Wielkość miejscowości</a:t>
            </a:r>
          </a:p>
          <a:p>
            <a:pPr lvl="1"/>
            <a:r>
              <a:rPr lang="pl-PL" sz="1200" dirty="0" smtClean="0"/>
              <a:t>Typ miejscowości</a:t>
            </a:r>
          </a:p>
          <a:p>
            <a:pPr lvl="1"/>
            <a:r>
              <a:rPr lang="pl-PL" sz="1200" dirty="0" smtClean="0"/>
              <a:t>Klimat</a:t>
            </a:r>
          </a:p>
          <a:p>
            <a:r>
              <a:rPr lang="pl-PL" sz="1200" dirty="0" smtClean="0"/>
              <a:t>Demografia</a:t>
            </a:r>
          </a:p>
          <a:p>
            <a:pPr lvl="1"/>
            <a:r>
              <a:rPr lang="pl-PL" sz="1200" dirty="0" smtClean="0"/>
              <a:t>Wiek</a:t>
            </a:r>
          </a:p>
          <a:p>
            <a:pPr lvl="1"/>
            <a:r>
              <a:rPr lang="pl-PL" sz="1200" dirty="0" smtClean="0"/>
              <a:t>Płeć</a:t>
            </a:r>
          </a:p>
          <a:p>
            <a:pPr lvl="1"/>
            <a:r>
              <a:rPr lang="pl-PL" sz="1200" dirty="0" smtClean="0"/>
              <a:t>Wielkość rodziny</a:t>
            </a:r>
          </a:p>
          <a:p>
            <a:pPr lvl="1"/>
            <a:r>
              <a:rPr lang="pl-PL" sz="1200" dirty="0" smtClean="0"/>
              <a:t>Faza w cyklu życia rodziny</a:t>
            </a:r>
          </a:p>
          <a:p>
            <a:pPr lvl="1"/>
            <a:r>
              <a:rPr lang="pl-PL" sz="1200" dirty="0" smtClean="0"/>
              <a:t>Dochód</a:t>
            </a:r>
          </a:p>
          <a:p>
            <a:pPr lvl="1"/>
            <a:r>
              <a:rPr lang="pl-PL" sz="1200" dirty="0" smtClean="0"/>
              <a:t>Zawód</a:t>
            </a:r>
          </a:p>
          <a:p>
            <a:pPr lvl="1"/>
            <a:r>
              <a:rPr lang="pl-PL" sz="1200" dirty="0" smtClean="0"/>
              <a:t>Wykształcenie</a:t>
            </a:r>
          </a:p>
          <a:p>
            <a:pPr lvl="1"/>
            <a:r>
              <a:rPr lang="pl-PL" sz="1200" dirty="0" smtClean="0"/>
              <a:t>Wyznanie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89970" y="1838614"/>
            <a:ext cx="4184034" cy="3880773"/>
          </a:xfrm>
        </p:spPr>
        <p:txBody>
          <a:bodyPr>
            <a:noAutofit/>
          </a:bodyPr>
          <a:lstStyle/>
          <a:p>
            <a:r>
              <a:rPr lang="pl-PL" sz="1200" dirty="0" smtClean="0"/>
              <a:t>Demografia – cd.</a:t>
            </a:r>
          </a:p>
          <a:p>
            <a:pPr lvl="1"/>
            <a:r>
              <a:rPr lang="pl-PL" sz="1200" dirty="0" smtClean="0"/>
              <a:t>Rasa</a:t>
            </a:r>
          </a:p>
          <a:p>
            <a:pPr lvl="1"/>
            <a:r>
              <a:rPr lang="pl-PL" sz="1200" dirty="0" smtClean="0"/>
              <a:t>Narodowość</a:t>
            </a:r>
          </a:p>
          <a:p>
            <a:r>
              <a:rPr lang="pl-PL" sz="1200" dirty="0" smtClean="0"/>
              <a:t>Psychografia</a:t>
            </a:r>
          </a:p>
          <a:p>
            <a:pPr lvl="1"/>
            <a:r>
              <a:rPr lang="pl-PL" sz="1200" dirty="0" smtClean="0"/>
              <a:t>Klasa</a:t>
            </a:r>
          </a:p>
          <a:p>
            <a:pPr lvl="1"/>
            <a:r>
              <a:rPr lang="pl-PL" sz="1200" dirty="0" smtClean="0"/>
              <a:t>Styl życia (przystawanie do norm)</a:t>
            </a:r>
          </a:p>
          <a:p>
            <a:pPr lvl="1"/>
            <a:r>
              <a:rPr lang="pl-PL" sz="1200" dirty="0" smtClean="0"/>
              <a:t>Osobowość</a:t>
            </a:r>
          </a:p>
          <a:p>
            <a:r>
              <a:rPr lang="pl-PL" sz="1200" dirty="0" err="1" smtClean="0"/>
              <a:t>Behavior</a:t>
            </a:r>
            <a:endParaRPr lang="pl-PL" sz="1200" dirty="0" smtClean="0"/>
          </a:p>
          <a:p>
            <a:pPr lvl="1"/>
            <a:r>
              <a:rPr lang="pl-PL" sz="1200" dirty="0" smtClean="0"/>
              <a:t>Okazyjność potrzeby zakupu</a:t>
            </a:r>
          </a:p>
          <a:p>
            <a:pPr lvl="1"/>
            <a:r>
              <a:rPr lang="pl-PL" sz="1200" dirty="0" smtClean="0"/>
              <a:t>Istotne cechy</a:t>
            </a:r>
          </a:p>
          <a:p>
            <a:pPr lvl="1"/>
            <a:r>
              <a:rPr lang="pl-PL" sz="1200" dirty="0" smtClean="0"/>
              <a:t>Intensywność użytkowania</a:t>
            </a:r>
          </a:p>
          <a:p>
            <a:pPr lvl="1"/>
            <a:r>
              <a:rPr lang="pl-PL" sz="1200" dirty="0" smtClean="0"/>
              <a:t>Stopień lojalności</a:t>
            </a:r>
          </a:p>
          <a:p>
            <a:pPr lvl="1"/>
            <a:r>
              <a:rPr lang="pl-PL" sz="1200" dirty="0" smtClean="0"/>
              <a:t>Etap gotowości do zakupu</a:t>
            </a:r>
          </a:p>
          <a:p>
            <a:pPr lvl="1"/>
            <a:r>
              <a:rPr lang="pl-PL" sz="1200" dirty="0" smtClean="0"/>
              <a:t>Postawa wobec produktu</a:t>
            </a:r>
          </a:p>
          <a:p>
            <a:pPr lvl="1"/>
            <a:endParaRPr lang="pl-PL" sz="12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1141149" y="6363835"/>
            <a:ext cx="6436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1"/>
                </a:solidFill>
              </a:rPr>
              <a:t>Opr. na </a:t>
            </a:r>
            <a:r>
              <a:rPr lang="pl-PL" sz="1200" dirty="0" err="1" smtClean="0">
                <a:solidFill>
                  <a:schemeClr val="accent1"/>
                </a:solidFill>
              </a:rPr>
              <a:t>pods</a:t>
            </a:r>
            <a:r>
              <a:rPr lang="pl-PL" sz="1200" dirty="0" smtClean="0">
                <a:solidFill>
                  <a:schemeClr val="accent1"/>
                </a:solidFill>
              </a:rPr>
              <a:t>. P. </a:t>
            </a:r>
            <a:r>
              <a:rPr lang="pl-PL" sz="1200" dirty="0" err="1" smtClean="0">
                <a:solidFill>
                  <a:schemeClr val="accent1"/>
                </a:solidFill>
              </a:rPr>
              <a:t>Kotler</a:t>
            </a:r>
            <a:r>
              <a:rPr lang="pl-PL" sz="1200" dirty="0" smtClean="0">
                <a:solidFill>
                  <a:schemeClr val="accent1"/>
                </a:solidFill>
              </a:rPr>
              <a:t> „Marketing: Analiza, planowanie, wdrażanie i kontrola”, W-</a:t>
            </a:r>
            <a:r>
              <a:rPr lang="pl-PL" sz="1200" dirty="0" err="1" smtClean="0">
                <a:solidFill>
                  <a:schemeClr val="accent1"/>
                </a:solidFill>
              </a:rPr>
              <a:t>wa</a:t>
            </a:r>
            <a:r>
              <a:rPr lang="pl-PL" sz="1200" dirty="0" smtClean="0">
                <a:solidFill>
                  <a:schemeClr val="accent1"/>
                </a:solidFill>
              </a:rPr>
              <a:t> 1999</a:t>
            </a:r>
            <a:endParaRPr lang="pl-PL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Segmentacje AIO (</a:t>
            </a:r>
            <a:r>
              <a:rPr lang="pl-PL" sz="2800" dirty="0" err="1" smtClean="0"/>
              <a:t>attitudes</a:t>
            </a:r>
            <a:r>
              <a:rPr lang="pl-PL" sz="2800" dirty="0" smtClean="0"/>
              <a:t>, </a:t>
            </a:r>
            <a:r>
              <a:rPr lang="pl-PL" sz="2800" dirty="0" err="1" smtClean="0"/>
              <a:t>interests</a:t>
            </a:r>
            <a:r>
              <a:rPr lang="pl-PL" sz="2800" dirty="0" smtClean="0"/>
              <a:t>, </a:t>
            </a:r>
            <a:r>
              <a:rPr lang="pl-PL" sz="2800" dirty="0" err="1" smtClean="0"/>
              <a:t>opinions</a:t>
            </a:r>
            <a:r>
              <a:rPr lang="pl-PL" sz="2800" dirty="0" smtClean="0"/>
              <a:t>): </a:t>
            </a:r>
            <a:br>
              <a:rPr lang="pl-PL" sz="2800" dirty="0" smtClean="0"/>
            </a:br>
            <a:r>
              <a:rPr lang="pl-PL" sz="2800" dirty="0" smtClean="0"/>
              <a:t>4C (cross-</a:t>
            </a:r>
            <a:r>
              <a:rPr lang="pl-PL" sz="2800" dirty="0" err="1" smtClean="0"/>
              <a:t>cultural</a:t>
            </a:r>
            <a:r>
              <a:rPr lang="pl-PL" sz="2800" dirty="0" smtClean="0"/>
              <a:t> </a:t>
            </a:r>
            <a:r>
              <a:rPr lang="pl-PL" sz="2800" dirty="0" err="1" smtClean="0"/>
              <a:t>consumer</a:t>
            </a:r>
            <a:r>
              <a:rPr lang="pl-PL" sz="2800" dirty="0" smtClean="0"/>
              <a:t> </a:t>
            </a:r>
            <a:r>
              <a:rPr lang="pl-PL" sz="2800" dirty="0" err="1" smtClean="0"/>
              <a:t>classification</a:t>
            </a:r>
            <a:r>
              <a:rPr lang="pl-PL" sz="2800" dirty="0" smtClean="0"/>
              <a:t>)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4407636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Mainstream</a:t>
            </a:r>
          </a:p>
          <a:p>
            <a:pPr lvl="1"/>
            <a:r>
              <a:rPr lang="pl-PL" dirty="0" smtClean="0"/>
              <a:t>Wartość: bezpieczeństwo</a:t>
            </a:r>
            <a:endParaRPr lang="pl-PL" dirty="0"/>
          </a:p>
          <a:p>
            <a:pPr lvl="1"/>
            <a:r>
              <a:rPr lang="pl-PL" dirty="0" smtClean="0"/>
              <a:t>Kierunki komunikacji: Przywiązanie do silnych marek</a:t>
            </a:r>
          </a:p>
          <a:p>
            <a:pPr lvl="1"/>
            <a:r>
              <a:rPr lang="pl-PL" dirty="0" smtClean="0"/>
              <a:t>Sposoby argumentacji: Niechęć do „przepłacania”</a:t>
            </a:r>
          </a:p>
          <a:p>
            <a:r>
              <a:rPr lang="pl-PL" dirty="0" smtClean="0"/>
              <a:t>Aspirujący</a:t>
            </a:r>
          </a:p>
          <a:p>
            <a:pPr lvl="1"/>
            <a:r>
              <a:rPr lang="pl-PL" dirty="0" smtClean="0"/>
              <a:t>W: status</a:t>
            </a:r>
          </a:p>
          <a:p>
            <a:pPr lvl="1"/>
            <a:r>
              <a:rPr lang="pl-PL" dirty="0" smtClean="0"/>
              <a:t>K: Zamożność, sukces</a:t>
            </a:r>
          </a:p>
          <a:p>
            <a:pPr lvl="1"/>
            <a:r>
              <a:rPr lang="pl-PL" dirty="0" smtClean="0"/>
              <a:t>A: W komunikacji: łatwa argumentacja, technika</a:t>
            </a:r>
          </a:p>
          <a:p>
            <a:r>
              <a:rPr lang="pl-PL" dirty="0" smtClean="0"/>
              <a:t>Ludzie sukcesu</a:t>
            </a:r>
          </a:p>
          <a:p>
            <a:pPr lvl="1"/>
            <a:r>
              <a:rPr lang="pl-PL" dirty="0" smtClean="0"/>
              <a:t>W: kontrola</a:t>
            </a:r>
            <a:endParaRPr lang="pl-PL" dirty="0"/>
          </a:p>
          <a:p>
            <a:pPr lvl="1"/>
            <a:r>
              <a:rPr lang="pl-PL" dirty="0" smtClean="0"/>
              <a:t>K: Jakość, tradycja</a:t>
            </a:r>
          </a:p>
          <a:p>
            <a:pPr lvl="1"/>
            <a:r>
              <a:rPr lang="pl-PL" dirty="0" smtClean="0"/>
              <a:t>A: porządek, uzasadnienie, historia</a:t>
            </a:r>
          </a:p>
          <a:p>
            <a:r>
              <a:rPr lang="pl-PL" dirty="0" smtClean="0"/>
              <a:t>Eksploratorzy</a:t>
            </a:r>
          </a:p>
          <a:p>
            <a:pPr lvl="1"/>
            <a:r>
              <a:rPr lang="pl-PL" dirty="0" smtClean="0"/>
              <a:t>W: odkrywanie</a:t>
            </a:r>
          </a:p>
          <a:p>
            <a:pPr lvl="1"/>
            <a:r>
              <a:rPr lang="pl-PL" dirty="0" smtClean="0"/>
              <a:t>K: wrażenia ważniejsze od norm</a:t>
            </a:r>
          </a:p>
          <a:p>
            <a:pPr lvl="1"/>
            <a:r>
              <a:rPr lang="pl-PL" dirty="0" smtClean="0"/>
              <a:t>A: łamanie zasad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Reformatorzy</a:t>
            </a:r>
          </a:p>
          <a:p>
            <a:pPr lvl="1"/>
            <a:r>
              <a:rPr lang="pl-PL" dirty="0" smtClean="0"/>
              <a:t>W: samorealizacja</a:t>
            </a:r>
          </a:p>
          <a:p>
            <a:pPr lvl="1"/>
            <a:r>
              <a:rPr lang="pl-PL" dirty="0" smtClean="0"/>
              <a:t>K: wolność jako warunek rozwoju</a:t>
            </a:r>
          </a:p>
          <a:p>
            <a:pPr lvl="1"/>
            <a:r>
              <a:rPr lang="pl-PL" dirty="0"/>
              <a:t>A</a:t>
            </a:r>
            <a:r>
              <a:rPr lang="pl-PL" dirty="0" smtClean="0"/>
              <a:t>: Ukrywanie statusu, małe, lokalne marki</a:t>
            </a:r>
          </a:p>
          <a:p>
            <a:r>
              <a:rPr lang="pl-PL" dirty="0" smtClean="0"/>
              <a:t>Zrezygnowani</a:t>
            </a:r>
          </a:p>
          <a:p>
            <a:pPr lvl="1"/>
            <a:r>
              <a:rPr lang="pl-PL" dirty="0" smtClean="0"/>
              <a:t>W: przetrwanie</a:t>
            </a:r>
          </a:p>
          <a:p>
            <a:pPr lvl="1"/>
            <a:r>
              <a:rPr lang="pl-PL" dirty="0" smtClean="0"/>
              <a:t>K: minimalizowanie poczucia zagrożenia</a:t>
            </a:r>
          </a:p>
          <a:p>
            <a:pPr lvl="1"/>
            <a:r>
              <a:rPr lang="pl-PL" dirty="0" smtClean="0"/>
              <a:t>A: historia, wartości kolektywne, upewnienie</a:t>
            </a:r>
          </a:p>
          <a:p>
            <a:r>
              <a:rPr lang="pl-PL" dirty="0" smtClean="0"/>
              <a:t>Zmagający się</a:t>
            </a:r>
          </a:p>
          <a:p>
            <a:pPr lvl="1"/>
            <a:r>
              <a:rPr lang="pl-PL" dirty="0" smtClean="0"/>
              <a:t>W: ucieczka</a:t>
            </a:r>
          </a:p>
          <a:p>
            <a:pPr lvl="1"/>
            <a:r>
              <a:rPr lang="pl-PL" dirty="0" smtClean="0"/>
              <a:t>K: poszukiwanie zmiany, szansa na odmianę losu</a:t>
            </a:r>
          </a:p>
          <a:p>
            <a:pPr lvl="1"/>
            <a:r>
              <a:rPr lang="pl-PL" dirty="0" smtClean="0"/>
              <a:t>A: agresywna buntowniczość</a:t>
            </a:r>
          </a:p>
        </p:txBody>
      </p:sp>
    </p:spTree>
    <p:extLst>
      <p:ext uri="{BB962C8B-B14F-4D97-AF65-F5344CB8AC3E}">
        <p14:creationId xmlns:p14="http://schemas.microsoft.com/office/powerpoint/2010/main" val="3544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Segmentacje AIO: </a:t>
            </a:r>
            <a:br>
              <a:rPr lang="pl-PL" dirty="0"/>
            </a:br>
            <a:r>
              <a:rPr lang="pl-PL" dirty="0" smtClean="0"/>
              <a:t>VALS</a:t>
            </a:r>
            <a:endParaRPr lang="pl-PL" dirty="0"/>
          </a:p>
        </p:txBody>
      </p:sp>
      <p:pic>
        <p:nvPicPr>
          <p:cNvPr id="5122" name="Picture 2" descr="http://www.strategicbusinessinsights.com/vals/usframewor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548" y="1270000"/>
            <a:ext cx="3976240" cy="54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Od segmentacji klientów do segmentacji marek: segmentacja kulturowa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56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Segmentacje kulturowe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Wg wykluczających cech kulturowych, np. stylów muzycznych (w FMCG?)</a:t>
            </a:r>
          </a:p>
          <a:p>
            <a:r>
              <a:rPr lang="pl-PL" dirty="0" smtClean="0"/>
              <a:t>Wg głęboko zakorzenionych postaw (marki-specjaliści)</a:t>
            </a:r>
            <a:endParaRPr lang="pl-PL" dirty="0"/>
          </a:p>
        </p:txBody>
      </p:sp>
      <p:pic>
        <p:nvPicPr>
          <p:cNvPr id="4098" name="Picture 2" descr="http://skateboard.pl/media/skateboard/na_kolana_ps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8" y="3528811"/>
            <a:ext cx="4061803" cy="30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uer-gruender.de/blog/wp-content/uploads/2012/06/lemona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7" y="3528810"/>
            <a:ext cx="5121369" cy="309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2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Segmentacja kulturowa wg archetypów</a:t>
            </a:r>
            <a:br>
              <a:rPr lang="pl-PL" dirty="0" smtClean="0"/>
            </a:br>
            <a:r>
              <a:rPr lang="pl-PL" dirty="0" smtClean="0"/>
              <a:t>Carla Pearsona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Stabilizacja i kontrola</a:t>
            </a:r>
          </a:p>
          <a:p>
            <a:pPr lvl="1"/>
            <a:r>
              <a:rPr lang="pl-PL" dirty="0" smtClean="0"/>
              <a:t>Twórca</a:t>
            </a:r>
          </a:p>
          <a:p>
            <a:pPr lvl="1"/>
            <a:r>
              <a:rPr lang="pl-PL" dirty="0" smtClean="0"/>
              <a:t>Opiekun</a:t>
            </a:r>
          </a:p>
          <a:p>
            <a:pPr lvl="1"/>
            <a:r>
              <a:rPr lang="pl-PL" dirty="0" smtClean="0"/>
              <a:t>Władca</a:t>
            </a:r>
          </a:p>
          <a:p>
            <a:r>
              <a:rPr lang="pl-PL" dirty="0" smtClean="0"/>
              <a:t>Ryzyko, biegłość</a:t>
            </a:r>
          </a:p>
          <a:p>
            <a:pPr lvl="1"/>
            <a:r>
              <a:rPr lang="pl-PL" dirty="0" smtClean="0"/>
              <a:t>Heros</a:t>
            </a:r>
          </a:p>
          <a:p>
            <a:pPr lvl="1"/>
            <a:r>
              <a:rPr lang="pl-PL" dirty="0" smtClean="0"/>
              <a:t>Wyrzutek (</a:t>
            </a:r>
            <a:r>
              <a:rPr lang="pl-PL" dirty="0" err="1" smtClean="0"/>
              <a:t>outlaw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Magik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 smtClean="0"/>
              <a:t>Przynależność i przyjemność</a:t>
            </a:r>
          </a:p>
          <a:p>
            <a:pPr lvl="1"/>
            <a:r>
              <a:rPr lang="pl-PL" dirty="0" smtClean="0"/>
              <a:t>Błazen</a:t>
            </a:r>
          </a:p>
          <a:p>
            <a:pPr lvl="1"/>
            <a:r>
              <a:rPr lang="pl-PL" dirty="0" smtClean="0"/>
              <a:t>Towarzysz (</a:t>
            </a:r>
            <a:r>
              <a:rPr lang="pl-PL" dirty="0" err="1" smtClean="0"/>
              <a:t>regular</a:t>
            </a:r>
            <a:r>
              <a:rPr lang="pl-PL" dirty="0" smtClean="0"/>
              <a:t> </a:t>
            </a:r>
            <a:r>
              <a:rPr lang="pl-PL" dirty="0" err="1" smtClean="0"/>
              <a:t>guy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Kochanek</a:t>
            </a:r>
          </a:p>
          <a:p>
            <a:r>
              <a:rPr lang="pl-PL" dirty="0" smtClean="0"/>
              <a:t>Niezależność i spełnienie</a:t>
            </a:r>
          </a:p>
          <a:p>
            <a:pPr lvl="1"/>
            <a:r>
              <a:rPr lang="pl-PL" dirty="0" smtClean="0"/>
              <a:t>Niewinny</a:t>
            </a:r>
          </a:p>
          <a:p>
            <a:pPr lvl="1"/>
            <a:r>
              <a:rPr lang="pl-PL" dirty="0" smtClean="0"/>
              <a:t>Odkrywca</a:t>
            </a:r>
          </a:p>
          <a:p>
            <a:pPr lvl="1"/>
            <a:r>
              <a:rPr lang="pl-PL" dirty="0" smtClean="0"/>
              <a:t>Mędrzec, wieszcz (</a:t>
            </a:r>
            <a:r>
              <a:rPr lang="pl-PL" dirty="0" err="1" smtClean="0"/>
              <a:t>sage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4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Segmentacja archetypowa na osiach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7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(1)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Psychologia konsumenta: Co wiemy z lektur</a:t>
            </a:r>
          </a:p>
          <a:p>
            <a:pPr lvl="1"/>
            <a:r>
              <a:rPr lang="pl-PL" dirty="0" smtClean="0"/>
              <a:t>Podręczniki psychologii społecznej</a:t>
            </a:r>
          </a:p>
          <a:p>
            <a:pPr lvl="1"/>
            <a:r>
              <a:rPr lang="pl-PL" dirty="0" smtClean="0"/>
              <a:t>A. </a:t>
            </a:r>
            <a:r>
              <a:rPr lang="pl-PL" dirty="0" err="1" smtClean="0"/>
              <a:t>Jachnis</a:t>
            </a:r>
            <a:r>
              <a:rPr lang="pl-PL" dirty="0" smtClean="0"/>
              <a:t>, J.F. Terelak „Psychologia konsumenta i reklamy”</a:t>
            </a:r>
          </a:p>
          <a:p>
            <a:pPr lvl="1"/>
            <a:r>
              <a:rPr lang="pl-PL" dirty="0" smtClean="0"/>
              <a:t>M. </a:t>
            </a:r>
            <a:r>
              <a:rPr lang="pl-PL" dirty="0" err="1" smtClean="0"/>
              <a:t>Lindstrom</a:t>
            </a:r>
            <a:r>
              <a:rPr lang="pl-PL" dirty="0" smtClean="0"/>
              <a:t> „</a:t>
            </a:r>
            <a:r>
              <a:rPr lang="pl-PL" dirty="0" err="1" smtClean="0"/>
              <a:t>Zakupologia</a:t>
            </a:r>
            <a:r>
              <a:rPr lang="pl-PL" dirty="0" smtClean="0"/>
              <a:t>”</a:t>
            </a:r>
          </a:p>
          <a:p>
            <a:r>
              <a:rPr lang="pl-PL" dirty="0" smtClean="0"/>
              <a:t>Uzupełnienie</a:t>
            </a:r>
          </a:p>
          <a:p>
            <a:pPr lvl="1"/>
            <a:r>
              <a:rPr lang="pl-PL" dirty="0" smtClean="0"/>
              <a:t>Zmysłowe uwarunkowania odbioru przekazu</a:t>
            </a:r>
          </a:p>
          <a:p>
            <a:pPr lvl="1"/>
            <a:r>
              <a:rPr lang="pl-PL" dirty="0" smtClean="0"/>
              <a:t>Kulturowe uwarunkowania odbioru przekazu</a:t>
            </a:r>
          </a:p>
        </p:txBody>
      </p:sp>
    </p:spTree>
    <p:extLst>
      <p:ext uri="{BB962C8B-B14F-4D97-AF65-F5344CB8AC3E}">
        <p14:creationId xmlns:p14="http://schemas.microsoft.com/office/powerpoint/2010/main" val="195379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Segmentacja kulturowa: kwadrant mitu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89"/>
            <a:ext cx="5936123" cy="2958803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14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0146"/>
            <a:ext cx="5795548" cy="43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28" y="1580145"/>
            <a:ext cx="5795548" cy="434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1141149" y="6363835"/>
            <a:ext cx="5775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Źródło: </a:t>
            </a:r>
            <a:r>
              <a:rPr lang="pl-PL" sz="1200" dirty="0">
                <a:solidFill>
                  <a:schemeClr val="accent1"/>
                </a:solidFill>
                <a:hlinkClick r:id="rId4"/>
              </a:rPr>
              <a:t>http://culturemaking.typepad.com/main/myth</a:t>
            </a:r>
            <a:r>
              <a:rPr lang="pl-PL" sz="1200" dirty="0" smtClean="0">
                <a:solidFill>
                  <a:schemeClr val="accent1"/>
                </a:solidFill>
                <a:hlinkClick r:id="rId4"/>
              </a:rPr>
              <a:t>/</a:t>
            </a:r>
            <a:r>
              <a:rPr lang="pl-PL" sz="1200" dirty="0" smtClean="0">
                <a:solidFill>
                  <a:schemeClr val="accent1"/>
                </a:solidFill>
              </a:rPr>
              <a:t> , dostęp 4 marca 2014 r.</a:t>
            </a:r>
            <a:endParaRPr lang="pl-PL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Kwadrant mitu: </a:t>
            </a:r>
            <a:r>
              <a:rPr lang="pl-PL" dirty="0" err="1" smtClean="0"/>
              <a:t>Baccardi</a:t>
            </a:r>
            <a:r>
              <a:rPr lang="pl-PL" dirty="0" smtClean="0"/>
              <a:t> </a:t>
            </a:r>
            <a:r>
              <a:rPr lang="pl-PL" dirty="0" err="1" smtClean="0"/>
              <a:t>Breezer</a:t>
            </a:r>
            <a:endParaRPr lang="pl-PL" dirty="0"/>
          </a:p>
        </p:txBody>
      </p:sp>
      <p:pic>
        <p:nvPicPr>
          <p:cNvPr id="7170" name="Picture 2" descr="http://marketing-news.pl/redirect.php?fs=t358&amp;adv=&amp;url=http://www.marketing-news.pl/gfx/media/diagram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6" y="1660145"/>
            <a:ext cx="4261832" cy="258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77334" y="4483520"/>
            <a:ext cx="7217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accent1"/>
                </a:solidFill>
              </a:rPr>
              <a:t>Źródło: </a:t>
            </a:r>
            <a:r>
              <a:rPr lang="pl-PL" sz="1200" dirty="0" smtClean="0">
                <a:solidFill>
                  <a:schemeClr val="accent1"/>
                </a:solidFill>
              </a:rPr>
              <a:t>Marzena </a:t>
            </a:r>
            <a:r>
              <a:rPr lang="pl-PL" sz="1200" dirty="0" err="1" smtClean="0">
                <a:solidFill>
                  <a:schemeClr val="accent1"/>
                </a:solidFill>
              </a:rPr>
              <a:t>Żurawicka-Koczan</a:t>
            </a:r>
            <a:r>
              <a:rPr lang="pl-PL" sz="1200" dirty="0" smtClean="0">
                <a:solidFill>
                  <a:schemeClr val="accent1"/>
                </a:solidFill>
              </a:rPr>
              <a:t>, „Semiotyczna droga do marki”, Marketing News, </a:t>
            </a:r>
            <a:r>
              <a:rPr lang="pl-PL" sz="1200" dirty="0">
                <a:solidFill>
                  <a:schemeClr val="accent1"/>
                </a:solidFill>
              </a:rPr>
              <a:t>10 lutego 2006 r.</a:t>
            </a:r>
            <a:br>
              <a:rPr lang="pl-PL" sz="1200" dirty="0">
                <a:solidFill>
                  <a:schemeClr val="accent1"/>
                </a:solidFill>
              </a:rPr>
            </a:br>
            <a:r>
              <a:rPr lang="pl-PL" sz="1200" dirty="0">
                <a:solidFill>
                  <a:schemeClr val="accent1"/>
                </a:solidFill>
                <a:hlinkClick r:id="rId3"/>
              </a:rPr>
              <a:t>http://</a:t>
            </a:r>
            <a:r>
              <a:rPr lang="pl-PL" sz="1200" dirty="0" smtClean="0">
                <a:solidFill>
                  <a:schemeClr val="accent1"/>
                </a:solidFill>
                <a:hlinkClick r:id="rId3"/>
              </a:rPr>
              <a:t>marketing-news.pl/theme.php?art=358</a:t>
            </a:r>
            <a:r>
              <a:rPr lang="pl-PL" sz="1200" dirty="0" smtClean="0">
                <a:solidFill>
                  <a:schemeClr val="accent1"/>
                </a:solidFill>
              </a:rPr>
              <a:t> 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77334" y="5178676"/>
            <a:ext cx="8309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>
                <a:solidFill>
                  <a:schemeClr val="accent1"/>
                </a:solidFill>
              </a:rPr>
              <a:t>Powstała </a:t>
            </a:r>
            <a:r>
              <a:rPr lang="pl-PL" sz="2000" dirty="0" smtClean="0">
                <a:solidFill>
                  <a:schemeClr val="accent1"/>
                </a:solidFill>
              </a:rPr>
              <a:t>kampania: </a:t>
            </a:r>
            <a:r>
              <a:rPr lang="pl-PL" sz="2000" dirty="0">
                <a:solidFill>
                  <a:schemeClr val="accent1"/>
                </a:solidFill>
                <a:hlinkClick r:id="rId4"/>
              </a:rPr>
              <a:t>http://www.youtube.com/watch?v=-</a:t>
            </a:r>
            <a:r>
              <a:rPr lang="pl-PL" sz="2000" dirty="0" smtClean="0">
                <a:solidFill>
                  <a:schemeClr val="accent1"/>
                </a:solidFill>
                <a:hlinkClick r:id="rId4"/>
              </a:rPr>
              <a:t>LE6TqcP99w</a:t>
            </a:r>
            <a:r>
              <a:rPr lang="pl-PL" sz="2000" dirty="0" smtClean="0">
                <a:solidFill>
                  <a:schemeClr val="accent1"/>
                </a:solidFill>
              </a:rPr>
              <a:t> </a:t>
            </a:r>
            <a:endParaRPr lang="pl-PL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było w demografii, a czego nie było?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Kampania „Królewskie rządzi”</a:t>
            </a:r>
          </a:p>
          <a:p>
            <a:pPr lvl="1"/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www.youtube.com/watch?v=lQhYPSHpDJU</a:t>
            </a:r>
            <a:endParaRPr lang="pl-PL" dirty="0" smtClean="0"/>
          </a:p>
          <a:p>
            <a:r>
              <a:rPr lang="pl-PL" dirty="0" smtClean="0"/>
              <a:t>Perła – ćwiczenie</a:t>
            </a:r>
          </a:p>
          <a:p>
            <a:pPr marL="457200" lvl="1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555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Wybrane grupy demograficzne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Kobiety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Housewife</a:t>
            </a:r>
            <a:r>
              <a:rPr lang="pl-PL" dirty="0" smtClean="0"/>
              <a:t> – wciąż podstawowa rola</a:t>
            </a:r>
          </a:p>
          <a:p>
            <a:r>
              <a:rPr lang="pl-PL" dirty="0" smtClean="0"/>
              <a:t>Potrzeba docenienia</a:t>
            </a:r>
          </a:p>
          <a:p>
            <a:r>
              <a:rPr lang="pl-PL" dirty="0" smtClean="0"/>
              <a:t>Ogarniają wizerunek producenta, nie tylko marki produktowej</a:t>
            </a:r>
          </a:p>
          <a:p>
            <a:r>
              <a:rPr lang="pl-PL" dirty="0" smtClean="0"/>
              <a:t>Uspołecznia relacje z marką: chętnie </a:t>
            </a:r>
            <a:r>
              <a:rPr lang="pl-PL" dirty="0" err="1" smtClean="0"/>
              <a:t>share’uje</a:t>
            </a:r>
            <a:r>
              <a:rPr lang="pl-PL" dirty="0" smtClean="0"/>
              <a:t> treści, chętnie przestrzega przed złym zakupem</a:t>
            </a:r>
          </a:p>
          <a:p>
            <a:r>
              <a:rPr lang="pl-PL" dirty="0" smtClean="0"/>
              <a:t>Macierzyństwo </a:t>
            </a:r>
            <a:r>
              <a:rPr lang="pl-PL" dirty="0" smtClean="0">
                <a:sym typeface="Wingdings" panose="05000000000000000000" pitchFamily="2" charset="2"/>
              </a:rPr>
              <a:t> pragmatyzm</a:t>
            </a:r>
          </a:p>
          <a:p>
            <a:pPr lvl="1"/>
            <a:r>
              <a:rPr lang="pl-PL" dirty="0" smtClean="0">
                <a:sym typeface="Wingdings" panose="05000000000000000000" pitchFamily="2" charset="2"/>
              </a:rPr>
              <a:t>(ale też zjawisko </a:t>
            </a:r>
            <a:r>
              <a:rPr lang="pl-PL" dirty="0" err="1" smtClean="0">
                <a:sym typeface="Wingdings" panose="05000000000000000000" pitchFamily="2" charset="2"/>
              </a:rPr>
              <a:t>babybrain</a:t>
            </a:r>
            <a:r>
              <a:rPr lang="pl-PL" dirty="0" smtClean="0">
                <a:sym typeface="Wingdings" panose="05000000000000000000" pitchFamily="2" charset="2"/>
              </a:rPr>
              <a:t>)</a:t>
            </a:r>
          </a:p>
          <a:p>
            <a:r>
              <a:rPr lang="pl-PL" dirty="0" smtClean="0">
                <a:sym typeface="Wingdings" panose="05000000000000000000" pitchFamily="2" charset="2"/>
              </a:rPr>
              <a:t>Stereotypy a rzeczywistość – Natalia </a:t>
            </a:r>
            <a:r>
              <a:rPr lang="pl-PL" dirty="0" err="1" smtClean="0">
                <a:sym typeface="Wingdings" panose="05000000000000000000" pitchFamily="2" charset="2"/>
              </a:rPr>
              <a:t>Hatalska</a:t>
            </a:r>
            <a:r>
              <a:rPr lang="pl-PL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pl-PL" dirty="0">
                <a:sym typeface="Wingdings" panose="05000000000000000000" pitchFamily="2" charset="2"/>
                <a:hlinkClick r:id="rId2"/>
              </a:rPr>
              <a:t>http://</a:t>
            </a:r>
            <a:r>
              <a:rPr lang="pl-PL" dirty="0" smtClean="0">
                <a:sym typeface="Wingdings" panose="05000000000000000000" pitchFamily="2" charset="2"/>
                <a:hlinkClick r:id="rId2"/>
              </a:rPr>
              <a:t>www.slideshare.net/nhatalska/to-nie-jest-mski-wiat-jak-i-po-co-kobiety-korzystaj-z-nowych-technologii</a:t>
            </a:r>
            <a:r>
              <a:rPr lang="pl-PL" dirty="0" smtClean="0">
                <a:sym typeface="Wingdings" panose="05000000000000000000" pitchFamily="2" charset="2"/>
              </a:rPr>
              <a:t> </a:t>
            </a:r>
            <a:endParaRPr lang="pl-PL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12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Dzieci młodsze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842456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Stopniowe oddzielanie fikcji od rzeczywistości</a:t>
            </a:r>
          </a:p>
          <a:p>
            <a:r>
              <a:rPr lang="pl-PL" dirty="0" smtClean="0"/>
              <a:t>Bardzo podatne na </a:t>
            </a:r>
            <a:r>
              <a:rPr lang="pl-PL" dirty="0" err="1" smtClean="0"/>
              <a:t>branding</a:t>
            </a:r>
            <a:r>
              <a:rPr lang="pl-PL" dirty="0" smtClean="0"/>
              <a:t> – szybko łapią slogany, </a:t>
            </a:r>
            <a:r>
              <a:rPr lang="pl-PL" dirty="0" err="1" smtClean="0"/>
              <a:t>memy</a:t>
            </a:r>
            <a:endParaRPr lang="pl-PL" dirty="0" smtClean="0"/>
          </a:p>
          <a:p>
            <a:r>
              <a:rPr lang="pl-PL" dirty="0" smtClean="0"/>
              <a:t>Kolekcjonowanie</a:t>
            </a:r>
          </a:p>
          <a:p>
            <a:r>
              <a:rPr lang="pl-PL" dirty="0" smtClean="0"/>
              <a:t>Gra: zabawa i osiągnięcia</a:t>
            </a:r>
          </a:p>
          <a:p>
            <a:r>
              <a:rPr lang="pl-PL" dirty="0" smtClean="0"/>
              <a:t>Marki totalne (od jedzenia, przez zabawki po „dobra kultury”)</a:t>
            </a:r>
          </a:p>
          <a:p>
            <a:r>
              <a:rPr lang="pl-PL" dirty="0" smtClean="0"/>
              <a:t>Wytyczne do komunikacji (za K. Zwierzchowska, S. Umiński, „Ciekawszy świat z reklamy”, </a:t>
            </a:r>
            <a:r>
              <a:rPr lang="pl-PL" dirty="0" err="1" smtClean="0"/>
              <a:t>MwP</a:t>
            </a:r>
            <a:r>
              <a:rPr lang="pl-PL" dirty="0" smtClean="0"/>
              <a:t> 5/2009)</a:t>
            </a:r>
          </a:p>
          <a:p>
            <a:pPr lvl="1"/>
            <a:r>
              <a:rPr lang="pl-PL" dirty="0" smtClean="0"/>
              <a:t>Częstotliwość, duża emocjonalność (</a:t>
            </a:r>
            <a:r>
              <a:rPr lang="pl-PL" dirty="0" err="1" smtClean="0"/>
              <a:t>eventy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Rymy, aliteracje</a:t>
            </a:r>
          </a:p>
          <a:p>
            <a:pPr lvl="1"/>
            <a:r>
              <a:rPr lang="pl-PL" dirty="0" smtClean="0"/>
              <a:t>Kreowany świat marki</a:t>
            </a:r>
          </a:p>
          <a:p>
            <a:pPr lvl="1"/>
            <a:r>
              <a:rPr lang="pl-PL" dirty="0" smtClean="0"/>
              <a:t>Brand hero</a:t>
            </a:r>
          </a:p>
          <a:p>
            <a:pPr lvl="1"/>
            <a:r>
              <a:rPr lang="pl-PL" dirty="0" smtClean="0"/>
              <a:t>Rozrywkowa interakcja</a:t>
            </a:r>
          </a:p>
          <a:p>
            <a:pPr lvl="1"/>
            <a:r>
              <a:rPr lang="pl-PL" dirty="0" smtClean="0"/>
              <a:t>Uznanie</a:t>
            </a:r>
          </a:p>
          <a:p>
            <a:pPr lvl="1"/>
            <a:r>
              <a:rPr lang="pl-PL" dirty="0" smtClean="0"/>
              <a:t>Wartości społeczne: współpraca/ rywalizacja</a:t>
            </a:r>
          </a:p>
          <a:p>
            <a:pPr lvl="1"/>
            <a:r>
              <a:rPr lang="pl-PL" dirty="0" smtClean="0"/>
              <a:t>Aspiracja do starszych dzieci</a:t>
            </a:r>
          </a:p>
          <a:p>
            <a:pPr lvl="1"/>
            <a:r>
              <a:rPr lang="pl-PL" dirty="0" smtClean="0"/>
              <a:t>Równoległa komunikacja do opiekuna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194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Dzieci starsze, nastolatki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Poszukiwanie własnej tożsamości</a:t>
            </a:r>
          </a:p>
          <a:p>
            <a:pPr lvl="1"/>
            <a:r>
              <a:rPr lang="pl-PL" dirty="0" smtClean="0"/>
              <a:t>Wysoki konformizm</a:t>
            </a:r>
          </a:p>
          <a:p>
            <a:pPr lvl="1"/>
            <a:r>
              <a:rPr lang="pl-PL" dirty="0" smtClean="0"/>
              <a:t>Media jako czynnik weryfikacyjny </a:t>
            </a:r>
            <a:br>
              <a:rPr lang="pl-PL" dirty="0" smtClean="0"/>
            </a:br>
            <a:r>
              <a:rPr lang="pl-PL" dirty="0" smtClean="0"/>
              <a:t>dla grupy rówieśniczej</a:t>
            </a:r>
          </a:p>
          <a:p>
            <a:pPr lvl="1"/>
            <a:r>
              <a:rPr lang="pl-PL" dirty="0" smtClean="0"/>
              <a:t>Kliki </a:t>
            </a:r>
            <a:r>
              <a:rPr lang="pl-PL" dirty="0" smtClean="0">
                <a:sym typeface="Wingdings" panose="05000000000000000000" pitchFamily="2" charset="2"/>
              </a:rPr>
              <a:t> style (</a:t>
            </a:r>
            <a:r>
              <a:rPr lang="pl-PL" dirty="0" err="1" smtClean="0">
                <a:sym typeface="Wingdings" panose="05000000000000000000" pitchFamily="2" charset="2"/>
              </a:rPr>
              <a:t>tribal</a:t>
            </a:r>
            <a:r>
              <a:rPr lang="pl-PL" dirty="0" smtClean="0">
                <a:sym typeface="Wingdings" panose="05000000000000000000" pitchFamily="2" charset="2"/>
              </a:rPr>
              <a:t> marketing)</a:t>
            </a:r>
            <a:endParaRPr lang="pl-PL" dirty="0" smtClean="0"/>
          </a:p>
          <a:p>
            <a:r>
              <a:rPr lang="pl-PL" dirty="0" smtClean="0"/>
              <a:t>Konstruowanie obrazu świata</a:t>
            </a:r>
          </a:p>
          <a:p>
            <a:r>
              <a:rPr lang="pl-PL" dirty="0" smtClean="0"/>
              <a:t>Pokolenie C: </a:t>
            </a:r>
            <a:r>
              <a:rPr lang="pl-PL" dirty="0" err="1" smtClean="0"/>
              <a:t>connected</a:t>
            </a:r>
            <a:endParaRPr lang="pl-PL" dirty="0" smtClean="0"/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9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Dzieci starsze, nastolatki</a:t>
            </a:r>
            <a:endParaRPr lang="pl-P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87133743"/>
              </p:ext>
            </p:extLst>
          </p:nvPr>
        </p:nvGraphicFramePr>
        <p:xfrm>
          <a:off x="122847" y="1119650"/>
          <a:ext cx="8128000" cy="563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0413208"/>
              </p:ext>
            </p:extLst>
          </p:nvPr>
        </p:nvGraphicFramePr>
        <p:xfrm>
          <a:off x="122847" y="2619277"/>
          <a:ext cx="8128000" cy="2763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260732" y="3231785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Kolekcjonowanie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222095" y="3882493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Efekt </a:t>
            </a:r>
            <a:br>
              <a:rPr lang="pl-PL" sz="1600" dirty="0" smtClean="0">
                <a:solidFill>
                  <a:schemeClr val="bg1"/>
                </a:solidFill>
              </a:rPr>
            </a:br>
            <a:r>
              <a:rPr lang="pl-PL" sz="1600" dirty="0" smtClean="0">
                <a:solidFill>
                  <a:schemeClr val="bg1"/>
                </a:solidFill>
              </a:rPr>
              <a:t>lustra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186847" y="4005603"/>
            <a:ext cx="825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Hazard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73724" y="6581001"/>
            <a:ext cx="3520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chemeClr val="accent1"/>
                </a:solidFill>
              </a:rPr>
              <a:t>Wg M. </a:t>
            </a:r>
            <a:r>
              <a:rPr lang="pl-PL" sz="1200" dirty="0" err="1" smtClean="0">
                <a:solidFill>
                  <a:schemeClr val="accent1"/>
                </a:solidFill>
              </a:rPr>
              <a:t>Lindstrom</a:t>
            </a:r>
            <a:r>
              <a:rPr lang="pl-PL" sz="1200" dirty="0" smtClean="0">
                <a:solidFill>
                  <a:schemeClr val="accent1"/>
                </a:solidFill>
              </a:rPr>
              <a:t> „Dziecko reklamy”, W-</a:t>
            </a:r>
            <a:r>
              <a:rPr lang="pl-PL" sz="1200" dirty="0" err="1" smtClean="0">
                <a:solidFill>
                  <a:schemeClr val="accent1"/>
                </a:solidFill>
              </a:rPr>
              <a:t>wa</a:t>
            </a:r>
            <a:r>
              <a:rPr lang="pl-PL" sz="1200" dirty="0" smtClean="0">
                <a:solidFill>
                  <a:schemeClr val="accent1"/>
                </a:solidFill>
              </a:rPr>
              <a:t> 2005</a:t>
            </a:r>
            <a:endParaRPr lang="pl-PL" sz="1200" dirty="0">
              <a:solidFill>
                <a:schemeClr val="accent1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27186" y="1357122"/>
            <a:ext cx="6805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accent2"/>
                </a:solidFill>
              </a:rPr>
              <a:t>Wartości marek i czynniki sukcesu w marketingu dla młodzieży</a:t>
            </a:r>
            <a:endParaRPr lang="pl-P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Seniorzy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Ważny podział: pracujący i niepracujący</a:t>
            </a:r>
          </a:p>
          <a:p>
            <a:r>
              <a:rPr lang="pl-PL" dirty="0" smtClean="0"/>
              <a:t>Pracujący: top siły nabywczej i swobody zakupów</a:t>
            </a:r>
          </a:p>
          <a:p>
            <a:r>
              <a:rPr lang="pl-PL" dirty="0" smtClean="0"/>
              <a:t>Obniżające się poczucie bezpieczeństwa</a:t>
            </a:r>
          </a:p>
          <a:p>
            <a:r>
              <a:rPr lang="pl-PL" dirty="0" smtClean="0"/>
              <a:t>Koncentracja na rodzinie (?)</a:t>
            </a:r>
          </a:p>
          <a:p>
            <a:r>
              <a:rPr lang="pl-PL" dirty="0" smtClean="0"/>
              <a:t>Potrzeby:</a:t>
            </a:r>
          </a:p>
          <a:p>
            <a:pPr lvl="1"/>
            <a:r>
              <a:rPr lang="pl-PL" dirty="0" smtClean="0"/>
              <a:t>Jakość</a:t>
            </a:r>
          </a:p>
          <a:p>
            <a:pPr lvl="1"/>
            <a:r>
              <a:rPr lang="pl-PL" dirty="0" smtClean="0"/>
              <a:t>Komfort</a:t>
            </a:r>
          </a:p>
          <a:p>
            <a:pPr lvl="1"/>
            <a:r>
              <a:rPr lang="pl-PL" dirty="0" smtClean="0"/>
              <a:t>Zainteresowanie</a:t>
            </a:r>
          </a:p>
          <a:p>
            <a:r>
              <a:rPr lang="pl-PL" dirty="0" smtClean="0"/>
              <a:t>Heavy </a:t>
            </a:r>
            <a:r>
              <a:rPr lang="pl-PL" dirty="0" err="1" smtClean="0"/>
              <a:t>userzy</a:t>
            </a:r>
            <a:r>
              <a:rPr lang="pl-PL" dirty="0" smtClean="0"/>
              <a:t> FMCG (23% wszystkich wydatków na żywność i chemię od osób pow. 60 r.ż. – </a:t>
            </a:r>
            <a:r>
              <a:rPr lang="pl-PL" dirty="0" err="1" smtClean="0"/>
              <a:t>GfK</a:t>
            </a:r>
            <a:r>
              <a:rPr lang="pl-PL" dirty="0" smtClean="0"/>
              <a:t> Polonia, 2012)</a:t>
            </a:r>
          </a:p>
        </p:txBody>
      </p:sp>
    </p:spTree>
    <p:extLst>
      <p:ext uri="{BB962C8B-B14F-4D97-AF65-F5344CB8AC3E}">
        <p14:creationId xmlns:p14="http://schemas.microsoft.com/office/powerpoint/2010/main" val="28536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Seniorzy – komunikacja i zakupy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Tworzą boom na e-zakupy</a:t>
            </a:r>
          </a:p>
          <a:p>
            <a:r>
              <a:rPr lang="pl-PL" dirty="0" smtClean="0"/>
              <a:t>„Nie jestem seniorem”</a:t>
            </a:r>
          </a:p>
          <a:p>
            <a:r>
              <a:rPr lang="pl-PL" dirty="0" smtClean="0"/>
              <a:t>Ale: </a:t>
            </a:r>
            <a:r>
              <a:rPr lang="pl-PL" dirty="0"/>
              <a:t>Poszukiwanie produktu dla swojej grupy wiekowej (kosmetyki</a:t>
            </a:r>
            <a:r>
              <a:rPr lang="pl-PL" dirty="0" smtClean="0"/>
              <a:t>)</a:t>
            </a:r>
          </a:p>
          <a:p>
            <a:r>
              <a:rPr lang="pl-PL" dirty="0" smtClean="0"/>
              <a:t>Przywiązanie do marki</a:t>
            </a:r>
          </a:p>
          <a:p>
            <a:r>
              <a:rPr lang="pl-PL" dirty="0" smtClean="0"/>
              <a:t>Ustalone zwyczaje zakupowe, ale chętnie przyjmują nowości ułatwiające życie</a:t>
            </a:r>
          </a:p>
          <a:p>
            <a:r>
              <a:rPr lang="pl-PL" dirty="0" smtClean="0"/>
              <a:t>Wyższa świadomość składu i funkcji produktu</a:t>
            </a:r>
          </a:p>
          <a:p>
            <a:r>
              <a:rPr lang="pl-PL" dirty="0" smtClean="0"/>
              <a:t>Odporność na promocje</a:t>
            </a:r>
          </a:p>
          <a:p>
            <a:r>
              <a:rPr lang="pl-PL" dirty="0" smtClean="0"/>
              <a:t>Ale: Duży odsetek </a:t>
            </a:r>
            <a:r>
              <a:rPr lang="pl-PL" dirty="0" err="1" smtClean="0"/>
              <a:t>price-buyerów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8743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(2)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Segmentacja konsumentów – znaczenie marketingowe</a:t>
            </a:r>
          </a:p>
          <a:p>
            <a:r>
              <a:rPr lang="pl-PL" dirty="0"/>
              <a:t>Segmentacje rynkowe, demograficzne, kulturowe (kwadrant mitu)</a:t>
            </a:r>
          </a:p>
          <a:p>
            <a:r>
              <a:rPr lang="pl-PL" dirty="0"/>
              <a:t>Segmentacje AIO</a:t>
            </a:r>
          </a:p>
          <a:p>
            <a:pPr lvl="1"/>
            <a:r>
              <a:rPr lang="pl-PL" dirty="0"/>
              <a:t>VALS</a:t>
            </a:r>
          </a:p>
          <a:p>
            <a:pPr lvl="1"/>
            <a:r>
              <a:rPr lang="pl-PL" dirty="0"/>
              <a:t>4C</a:t>
            </a:r>
          </a:p>
          <a:p>
            <a:pPr lvl="1"/>
            <a:r>
              <a:rPr lang="pl-PL" dirty="0"/>
              <a:t>TGI</a:t>
            </a:r>
          </a:p>
          <a:p>
            <a:r>
              <a:rPr lang="pl-PL" dirty="0"/>
              <a:t>Wybrane grupy demograficzne</a:t>
            </a:r>
          </a:p>
          <a:p>
            <a:pPr lvl="1"/>
            <a:r>
              <a:rPr lang="pl-PL" dirty="0"/>
              <a:t>Kobiety</a:t>
            </a:r>
          </a:p>
          <a:p>
            <a:pPr lvl="1"/>
            <a:r>
              <a:rPr lang="pl-PL" dirty="0"/>
              <a:t>Dzieci</a:t>
            </a:r>
          </a:p>
          <a:p>
            <a:pPr lvl="1"/>
            <a:r>
              <a:rPr lang="pl-PL" dirty="0"/>
              <a:t>Seniorzy</a:t>
            </a:r>
          </a:p>
        </p:txBody>
      </p:sp>
    </p:spTree>
    <p:extLst>
      <p:ext uri="{BB962C8B-B14F-4D97-AF65-F5344CB8AC3E}">
        <p14:creationId xmlns:p14="http://schemas.microsoft.com/office/powerpoint/2010/main" val="27427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 tydzień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Konstrukcja marek</a:t>
            </a:r>
          </a:p>
          <a:p>
            <a:r>
              <a:rPr lang="pl-PL" dirty="0" err="1"/>
              <a:t>Insighty</a:t>
            </a:r>
            <a:r>
              <a:rPr lang="pl-PL" dirty="0"/>
              <a:t> klienckie</a:t>
            </a:r>
          </a:p>
          <a:p>
            <a:r>
              <a:rPr lang="pl-PL" dirty="0" smtClean="0"/>
              <a:t>Big idea kampanii</a:t>
            </a:r>
          </a:p>
          <a:p>
            <a:r>
              <a:rPr lang="pl-PL" dirty="0" smtClean="0"/>
              <a:t>Uwarunkowania kreacji dla poszczególnych mediów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39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wiemy z lektur?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</a:t>
            </a:r>
            <a:r>
              <a:rPr lang="pl-PL" dirty="0"/>
              <a:t>. </a:t>
            </a:r>
            <a:r>
              <a:rPr lang="pl-PL" dirty="0" err="1"/>
              <a:t>Jachnis</a:t>
            </a:r>
            <a:r>
              <a:rPr lang="pl-PL" dirty="0"/>
              <a:t>, J.F. Terelak, „Psychologia konsumenta i reklamy”, </a:t>
            </a:r>
            <a:r>
              <a:rPr lang="pl-PL" dirty="0" err="1"/>
              <a:t>roz</a:t>
            </a:r>
            <a:r>
              <a:rPr lang="pl-PL" dirty="0"/>
              <a:t>. 4, 5, 7, </a:t>
            </a:r>
            <a:r>
              <a:rPr lang="pl-PL" dirty="0" smtClean="0"/>
              <a:t>8</a:t>
            </a:r>
            <a:endParaRPr lang="pl-PL" dirty="0"/>
          </a:p>
          <a:p>
            <a:r>
              <a:rPr lang="pl-PL" dirty="0"/>
              <a:t>Martin </a:t>
            </a:r>
            <a:r>
              <a:rPr lang="pl-PL" dirty="0" err="1"/>
              <a:t>Lindstrom</a:t>
            </a:r>
            <a:r>
              <a:rPr lang="pl-PL" dirty="0"/>
              <a:t>, „</a:t>
            </a:r>
            <a:r>
              <a:rPr lang="pl-PL" dirty="0" err="1"/>
              <a:t>Zakupologia</a:t>
            </a:r>
            <a:r>
              <a:rPr lang="pl-PL" dirty="0"/>
              <a:t>”, </a:t>
            </a:r>
            <a:r>
              <a:rPr lang="pl-PL" dirty="0" err="1"/>
              <a:t>roz</a:t>
            </a:r>
            <a:r>
              <a:rPr lang="pl-PL" dirty="0"/>
              <a:t>. 2, 3, 6, 7, 8, 10</a:t>
            </a:r>
          </a:p>
          <a:p>
            <a:r>
              <a:rPr lang="pl-PL" dirty="0" smtClean="0"/>
              <a:t>E</a:t>
            </a:r>
            <a:r>
              <a:rPr lang="pl-PL" dirty="0"/>
              <a:t>. Aronson i in., „Psychologia społeczna”, </a:t>
            </a:r>
            <a:r>
              <a:rPr lang="pl-PL" dirty="0" err="1"/>
              <a:t>roz</a:t>
            </a:r>
            <a:r>
              <a:rPr lang="pl-PL" dirty="0"/>
              <a:t>. 3, 4</a:t>
            </a:r>
          </a:p>
          <a:p>
            <a:r>
              <a:rPr lang="pl-PL" dirty="0"/>
              <a:t>P. </a:t>
            </a:r>
            <a:r>
              <a:rPr lang="pl-PL" dirty="0" err="1"/>
              <a:t>Zimbardo</a:t>
            </a:r>
            <a:r>
              <a:rPr lang="pl-PL" dirty="0"/>
              <a:t>, F. Ruch, „Psychologia i życie”, </a:t>
            </a:r>
            <a:r>
              <a:rPr lang="pl-PL" dirty="0" err="1"/>
              <a:t>roz</a:t>
            </a:r>
            <a:r>
              <a:rPr lang="pl-PL" dirty="0"/>
              <a:t>. 6</a:t>
            </a:r>
          </a:p>
          <a:p>
            <a:r>
              <a:rPr lang="pl-PL" dirty="0"/>
              <a:t>B. </a:t>
            </a:r>
            <a:r>
              <a:rPr lang="pl-PL" dirty="0" err="1"/>
              <a:t>Wojciszke</a:t>
            </a:r>
            <a:r>
              <a:rPr lang="pl-PL" dirty="0"/>
              <a:t>, „Człowiek wśród ludzi”, </a:t>
            </a:r>
            <a:r>
              <a:rPr lang="pl-PL" dirty="0" err="1"/>
              <a:t>roz</a:t>
            </a:r>
            <a:r>
              <a:rPr lang="pl-PL" dirty="0"/>
              <a:t>. 2, </a:t>
            </a:r>
            <a:r>
              <a:rPr lang="pl-PL" dirty="0" smtClean="0"/>
              <a:t>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23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 co nam ta wiedza?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3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Zmysłowe uwarunkowania odbioru </a:t>
            </a:r>
            <a:r>
              <a:rPr lang="pl-PL" dirty="0" smtClean="0"/>
              <a:t>przekazu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Trzy tryby pracy wzroku</a:t>
            </a:r>
          </a:p>
          <a:p>
            <a:pPr lvl="1"/>
            <a:r>
              <a:rPr lang="pl-PL" dirty="0" smtClean="0"/>
              <a:t>Przeszukiwanie: 700 stopni na sekundę: wychwytujemy obiekty potencjalnie istotne na podstawie odległości, kolorów, kształtu, ruchu</a:t>
            </a:r>
          </a:p>
          <a:p>
            <a:pPr lvl="1"/>
            <a:r>
              <a:rPr lang="pl-PL" dirty="0" smtClean="0"/>
              <a:t>Próbkowanie – identyfikacja obiektu: 230-350 milisekund</a:t>
            </a:r>
          </a:p>
          <a:p>
            <a:pPr lvl="1"/>
            <a:r>
              <a:rPr lang="pl-PL" dirty="0" smtClean="0"/>
              <a:t>Śledzenie</a:t>
            </a:r>
          </a:p>
          <a:p>
            <a:r>
              <a:rPr lang="pl-PL" dirty="0" smtClean="0"/>
              <a:t>Próbkowanie – identyfikacja: filtrowanie, które obrazy mają przedostać się do świadomości</a:t>
            </a:r>
          </a:p>
          <a:p>
            <a:pPr lvl="1"/>
            <a:r>
              <a:rPr lang="pl-PL" dirty="0" smtClean="0"/>
              <a:t>W zależności od kontekstu</a:t>
            </a:r>
          </a:p>
          <a:p>
            <a:r>
              <a:rPr lang="pl-PL" dirty="0" smtClean="0"/>
              <a:t>Jeśli średnio patrzymy na reklamę </a:t>
            </a:r>
            <a:r>
              <a:rPr lang="pl-PL" dirty="0" err="1" smtClean="0"/>
              <a:t>outdoor</a:t>
            </a:r>
            <a:r>
              <a:rPr lang="pl-PL" dirty="0" smtClean="0"/>
              <a:t> 2,3 sekundy, to ile możemy z niej zrozumieć?</a:t>
            </a:r>
          </a:p>
          <a:p>
            <a:pPr lvl="1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0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Zmysłowe uwarunkowania odbioru </a:t>
            </a:r>
            <a:r>
              <a:rPr lang="pl-PL" dirty="0" smtClean="0"/>
              <a:t>przekazu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l-PL" dirty="0"/>
          </a:p>
        </p:txBody>
      </p:sp>
      <p:pic>
        <p:nvPicPr>
          <p:cNvPr id="4" name="Picture 2" descr="http://gomobi.pl/data/uploads/2013/11/resize_then_crop_540_35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1" r="28461"/>
          <a:stretch/>
        </p:blipFill>
        <p:spPr bwMode="auto">
          <a:xfrm>
            <a:off x="677334" y="2160588"/>
            <a:ext cx="2542384" cy="376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u.i.wp.pl/k,MTAxMjQyMjgsNjEyODU4,f,Whiskas_outdoor1S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8335" b="10810"/>
          <a:stretch/>
        </p:blipFill>
        <p:spPr bwMode="auto">
          <a:xfrm>
            <a:off x="4658118" y="2160588"/>
            <a:ext cx="4615884" cy="30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6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Ale, ale. Ile mamy zmysłów</a:t>
            </a:r>
            <a:r>
              <a:rPr lang="pl-PL" dirty="0" smtClean="0"/>
              <a:t>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5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Zapamiętanie przekazu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Chwilowe – do 2 sekund (pamięć cache), duża pojemność</a:t>
            </a:r>
          </a:p>
          <a:p>
            <a:r>
              <a:rPr lang="pl-PL" dirty="0" smtClean="0"/>
              <a:t>Operacyjne – do 30 sekund (RAM), pojemność do 7 (+-2) obiektów</a:t>
            </a:r>
          </a:p>
          <a:p>
            <a:r>
              <a:rPr lang="pl-PL" dirty="0" smtClean="0"/>
              <a:t>Długotrwałe – logiczne – polega na wiązaniu </a:t>
            </a:r>
            <a:r>
              <a:rPr lang="pl-PL" dirty="0" err="1" smtClean="0"/>
              <a:t>memów</a:t>
            </a:r>
            <a:r>
              <a:rPr lang="pl-PL" dirty="0" smtClean="0"/>
              <a:t> w strukturach poznawczych</a:t>
            </a:r>
          </a:p>
          <a:p>
            <a:r>
              <a:rPr lang="pl-PL" dirty="0" smtClean="0"/>
              <a:t>Przypadek </a:t>
            </a:r>
            <a:r>
              <a:rPr lang="pl-PL" dirty="0" err="1" smtClean="0"/>
              <a:t>Quaker</a:t>
            </a:r>
            <a:r>
              <a:rPr lang="pl-PL" dirty="0" smtClean="0"/>
              <a:t> </a:t>
            </a:r>
            <a:r>
              <a:rPr lang="pl-PL" dirty="0" err="1" smtClean="0"/>
              <a:t>Oats</a:t>
            </a:r>
            <a:r>
              <a:rPr lang="pl-PL" dirty="0" smtClean="0"/>
              <a:t> – ścisły związek ATL z opakowaniem</a:t>
            </a:r>
          </a:p>
          <a:p>
            <a:r>
              <a:rPr lang="pl-PL" dirty="0" smtClean="0"/>
              <a:t>Efekt dostępności</a:t>
            </a:r>
          </a:p>
          <a:p>
            <a:r>
              <a:rPr lang="pl-PL" dirty="0" smtClean="0"/>
              <a:t>Grafika po lewej, tekst po prawej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32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</TotalTime>
  <Words>1037</Words>
  <Application>Microsoft Office PowerPoint</Application>
  <PresentationFormat>Panoramiczny</PresentationFormat>
  <Paragraphs>225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Trebuchet MS</vt:lpstr>
      <vt:lpstr>Wingdings</vt:lpstr>
      <vt:lpstr>Wingdings 3</vt:lpstr>
      <vt:lpstr>Faseta</vt:lpstr>
      <vt:lpstr>Promocja FMCG psychologia i segmentacja odbiorców</vt:lpstr>
      <vt:lpstr>Program (1)</vt:lpstr>
      <vt:lpstr>Program (2)</vt:lpstr>
      <vt:lpstr>Co wiemy z lektur?</vt:lpstr>
      <vt:lpstr>Na co nam ta wiedza?</vt:lpstr>
      <vt:lpstr>Zmysłowe uwarunkowania odbioru przekazu</vt:lpstr>
      <vt:lpstr>Zmysłowe uwarunkowania odbioru przekazu</vt:lpstr>
      <vt:lpstr>Ale, ale. Ile mamy zmysłów?</vt:lpstr>
      <vt:lpstr>Zapamiętanie przekazu</vt:lpstr>
      <vt:lpstr>Kulturowe uwarunkowania zapamiętania przekazu</vt:lpstr>
      <vt:lpstr>Segmentacja klientów – znaczenie marketingowe</vt:lpstr>
      <vt:lpstr>Segmentacje rynkowe</vt:lpstr>
      <vt:lpstr>Segmentacje demo- i psychograficzne</vt:lpstr>
      <vt:lpstr>Segmentacje AIO (attitudes, interests, opinions):  4C (cross-cultural consumer classification)</vt:lpstr>
      <vt:lpstr>Segmentacje AIO:  VALS</vt:lpstr>
      <vt:lpstr>Od segmentacji klientów do segmentacji marek: segmentacja kulturowa</vt:lpstr>
      <vt:lpstr>Segmentacje kulturowe</vt:lpstr>
      <vt:lpstr>Segmentacja kulturowa wg archetypów Carla Pearsona</vt:lpstr>
      <vt:lpstr>Segmentacja archetypowa na osiach</vt:lpstr>
      <vt:lpstr>Segmentacja kulturowa: kwadrant mitu</vt:lpstr>
      <vt:lpstr>Kwadrant mitu: Baccardi Breezer</vt:lpstr>
      <vt:lpstr>Co było w demografii, a czego nie było?</vt:lpstr>
      <vt:lpstr>Wybrane grupy demograficzne</vt:lpstr>
      <vt:lpstr>Kobiety</vt:lpstr>
      <vt:lpstr>Dzieci młodsze</vt:lpstr>
      <vt:lpstr>Dzieci starsze, nastolatki</vt:lpstr>
      <vt:lpstr>Dzieci starsze, nastolatki</vt:lpstr>
      <vt:lpstr>Seniorzy</vt:lpstr>
      <vt:lpstr>Seniorzy – komunikacja i zakupy</vt:lpstr>
      <vt:lpstr>Za tydzień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Promocja FMCG segmentacja i psychologia odbiorców</dc:title>
  <dc:creator>Krzysztof Śpiewla</dc:creator>
  <cp:lastModifiedBy>Krzysztof Śpiewla</cp:lastModifiedBy>
  <cp:revision>26</cp:revision>
  <dcterms:created xsi:type="dcterms:W3CDTF">2014-03-04T18:21:28Z</dcterms:created>
  <dcterms:modified xsi:type="dcterms:W3CDTF">2014-03-10T23:53:54Z</dcterms:modified>
</cp:coreProperties>
</file>