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3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4" r:id="rId20"/>
    <p:sldId id="275" r:id="rId21"/>
    <p:sldId id="276" r:id="rId22"/>
    <p:sldId id="278" r:id="rId23"/>
    <p:sldId id="279" r:id="rId24"/>
    <p:sldId id="280" r:id="rId25"/>
    <p:sldId id="281" r:id="rId26"/>
    <p:sldId id="282" r:id="rId27"/>
    <p:sldId id="284" r:id="rId28"/>
    <p:sldId id="283" r:id="rId29"/>
    <p:sldId id="286" r:id="rId30"/>
    <p:sldId id="287" r:id="rId31"/>
    <p:sldId id="288" r:id="rId32"/>
    <p:sldId id="289" r:id="rId33"/>
    <p:sldId id="293" r:id="rId34"/>
    <p:sldId id="292" r:id="rId35"/>
    <p:sldId id="290" r:id="rId36"/>
    <p:sldId id="291" r:id="rId37"/>
    <p:sldId id="294" r:id="rId38"/>
    <p:sldId id="285" r:id="rId3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D00B"/>
    <a:srgbClr val="FFA00D"/>
    <a:srgbClr val="E8CCA4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5637" autoAdjust="0"/>
  </p:normalViewPr>
  <p:slideViewPr>
    <p:cSldViewPr snapToGrid="0">
      <p:cViewPr>
        <p:scale>
          <a:sx n="75" d="100"/>
          <a:sy n="75" d="100"/>
        </p:scale>
        <p:origin x="540" y="-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144B7-0331-4574-A3AC-97CE8CAA7DCE}" type="datetimeFigureOut">
              <a:rPr lang="pl-PL" smtClean="0"/>
              <a:t>2014-03-16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1D3E35-933E-4586-A1A5-EBC3A47C121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6264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ABC ATL</a:t>
            </a:r>
            <a:br>
              <a:rPr lang="pl-PL" dirty="0" smtClean="0"/>
            </a:br>
            <a:r>
              <a:rPr lang="pl-PL" dirty="0" smtClean="0"/>
              <a:t>dla FMCG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19 marca 2014 </a:t>
            </a:r>
            <a:r>
              <a:rPr lang="pl-PL" dirty="0" smtClean="0"/>
              <a:t>r.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669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GRP, czyli intensywność kampanii</a:t>
            </a:r>
            <a:endParaRPr lang="pl-PL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pl-PL" sz="2400" b="0" i="1" smtClean="0">
                        <a:latin typeface="Cambria Math" panose="02040503050406030204" pitchFamily="18" charset="0"/>
                      </a:rPr>
                      <m:t>𝐺𝑅𝑃</m:t>
                    </m:r>
                    <m:r>
                      <a:rPr lang="pl-PL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pl-PL" sz="2400" b="0" i="1" smtClean="0">
                        <a:latin typeface="Cambria Math" panose="02040503050406030204" pitchFamily="18" charset="0"/>
                      </a:rPr>
                      <m:t>𝑧𝑎𝑠𝑖</m:t>
                    </m:r>
                    <m:r>
                      <a:rPr lang="pl-PL" sz="2400" b="0" i="1" smtClean="0">
                        <a:latin typeface="Cambria Math" panose="02040503050406030204" pitchFamily="18" charset="0"/>
                      </a:rPr>
                      <m:t>ę</m:t>
                    </m:r>
                    <m:r>
                      <a:rPr lang="pl-PL" sz="2400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pl-PL" sz="2400" b="0" i="1" smtClean="0">
                        <a:latin typeface="Cambria Math" panose="02040503050406030204" pitchFamily="18" charset="0"/>
                      </a:rPr>
                      <m:t> (</m:t>
                    </m:r>
                    <m:r>
                      <a:rPr lang="pl-PL" sz="2400" b="0" i="1" smtClean="0">
                        <a:latin typeface="Cambria Math" panose="02040503050406030204" pitchFamily="18" charset="0"/>
                      </a:rPr>
                      <m:t>𝑝𝑟𝑜𝑐𝑒𝑛𝑡𝑜𝑤𝑦</m:t>
                    </m:r>
                    <m:r>
                      <a:rPr lang="pl-PL" sz="2400" b="0" i="1" smtClean="0">
                        <a:latin typeface="Cambria Math" panose="02040503050406030204" pitchFamily="18" charset="0"/>
                      </a:rPr>
                      <m:t>) ×</m:t>
                    </m:r>
                    <m:r>
                      <a:rPr lang="pl-PL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𝑐𝑧</m:t>
                    </m:r>
                    <m:r>
                      <a:rPr lang="pl-PL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ę</m:t>
                    </m:r>
                    <m:r>
                      <a:rPr lang="pl-PL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𝑠𝑡𝑜𝑡𝑙𝑖𝑤𝑜</m:t>
                    </m:r>
                    <m:r>
                      <a:rPr lang="pl-PL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ść ×100</m:t>
                    </m:r>
                  </m:oMath>
                </a14:m>
                <a:endParaRPr lang="pl-PL" sz="2400" b="0" dirty="0" smtClean="0">
                  <a:ea typeface="Cambria Math" panose="02040503050406030204" pitchFamily="18" charset="0"/>
                </a:endParaRPr>
              </a:p>
              <a:p>
                <a:r>
                  <a:rPr lang="pl-PL" dirty="0" smtClean="0"/>
                  <a:t>Do czego ten wskaźnik?</a:t>
                </a:r>
                <a:endParaRPr lang="pl-PL" dirty="0"/>
              </a:p>
            </p:txBody>
          </p:sp>
        </mc:Choice>
        <mc:Fallback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567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707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OTS/ OTH</a:t>
            </a:r>
            <a:endParaRPr lang="pl-PL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pl-PL" sz="2000" b="0" i="1" smtClean="0">
                        <a:latin typeface="Cambria Math" panose="02040503050406030204" pitchFamily="18" charset="0"/>
                      </a:rPr>
                      <m:t>𝑂𝑇𝐶</m:t>
                    </m:r>
                    <m:r>
                      <a:rPr lang="pl-PL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pl-PL" sz="2000" b="0" i="1" smtClean="0">
                        <a:latin typeface="Cambria Math" panose="02040503050406030204" pitchFamily="18" charset="0"/>
                      </a:rPr>
                      <m:t>𝑙𝑢𝑏</m:t>
                    </m:r>
                    <m:r>
                      <a:rPr lang="pl-PL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pl-PL" sz="2000" b="0" i="1" smtClean="0">
                        <a:latin typeface="Cambria Math" panose="02040503050406030204" pitchFamily="18" charset="0"/>
                      </a:rPr>
                      <m:t>𝑂𝑇𝐻</m:t>
                    </m:r>
                    <m:r>
                      <a:rPr lang="pl-PL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pl-PL" sz="20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pl-PL" sz="2000" b="0" i="1" smtClean="0">
                        <a:latin typeface="Cambria Math" panose="02040503050406030204" pitchFamily="18" charset="0"/>
                      </a:rPr>
                      <m:t>+ = </m:t>
                    </m:r>
                    <m:f>
                      <m:fPr>
                        <m:ctrlPr>
                          <a:rPr lang="pl-PL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l-PL" sz="2000" b="0" i="1" smtClean="0">
                            <a:latin typeface="Cambria Math" panose="02040503050406030204" pitchFamily="18" charset="0"/>
                          </a:rPr>
                          <m:t>𝑙𝑖𝑐𝑧𝑏𝑎</m:t>
                        </m:r>
                        <m:r>
                          <a:rPr lang="pl-PL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l-PL" sz="2000" b="0" i="1" smtClean="0">
                            <a:latin typeface="Cambria Math" panose="02040503050406030204" pitchFamily="18" charset="0"/>
                          </a:rPr>
                          <m:t>𝑜𝑠</m:t>
                        </m:r>
                        <m:r>
                          <a:rPr lang="pl-PL" sz="2000" b="0" i="1" smtClean="0">
                            <a:latin typeface="Cambria Math" panose="02040503050406030204" pitchFamily="18" charset="0"/>
                          </a:rPr>
                          <m:t>ó</m:t>
                        </m:r>
                        <m:r>
                          <a:rPr lang="pl-PL" sz="20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pl-PL" sz="2000" b="0" i="1" smtClean="0">
                            <a:latin typeface="Cambria Math" panose="02040503050406030204" pitchFamily="18" charset="0"/>
                          </a:rPr>
                          <m:t>,   </m:t>
                        </m:r>
                        <m:r>
                          <a:rPr lang="pl-PL" sz="2000" b="0" i="1" smtClean="0">
                            <a:latin typeface="Cambria Math" panose="02040503050406030204" pitchFamily="18" charset="0"/>
                          </a:rPr>
                          <m:t>𝑘𝑡</m:t>
                        </m:r>
                        <m:r>
                          <a:rPr lang="pl-PL" sz="2000" b="0" i="1" smtClean="0">
                            <a:latin typeface="Cambria Math" panose="02040503050406030204" pitchFamily="18" charset="0"/>
                          </a:rPr>
                          <m:t>ó</m:t>
                        </m:r>
                        <m:r>
                          <a:rPr lang="pl-PL" sz="2000" b="0" i="1" smtClean="0">
                            <a:latin typeface="Cambria Math" panose="02040503050406030204" pitchFamily="18" charset="0"/>
                          </a:rPr>
                          <m:t>𝑟𝑒</m:t>
                        </m:r>
                        <m:r>
                          <a:rPr lang="pl-PL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l-PL" sz="2000" b="0" i="1" smtClean="0">
                            <a:latin typeface="Cambria Math" panose="02040503050406030204" pitchFamily="18" charset="0"/>
                          </a:rPr>
                          <m:t>𝑚𝑖𝑎</m:t>
                        </m:r>
                        <m:r>
                          <a:rPr lang="pl-PL" sz="2000" b="0" i="1" smtClean="0">
                            <a:latin typeface="Cambria Math" panose="02040503050406030204" pitchFamily="18" charset="0"/>
                          </a:rPr>
                          <m:t>ł</m:t>
                        </m:r>
                        <m:r>
                          <a:rPr lang="pl-PL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pl-PL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l-PL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pl-PL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l-PL" sz="2000" b="0" i="1" smtClean="0">
                            <a:latin typeface="Cambria Math" panose="02040503050406030204" pitchFamily="18" charset="0"/>
                          </a:rPr>
                          <m:t>𝑙𝑢𝑏</m:t>
                        </m:r>
                        <m:r>
                          <a:rPr lang="pl-PL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l-PL" sz="2000" b="0" i="1" smtClean="0">
                            <a:latin typeface="Cambria Math" panose="02040503050406030204" pitchFamily="18" charset="0"/>
                          </a:rPr>
                          <m:t>𝑤𝑖</m:t>
                        </m:r>
                        <m:r>
                          <a:rPr lang="pl-PL" sz="2000" b="0" i="1" smtClean="0">
                            <a:latin typeface="Cambria Math" panose="02040503050406030204" pitchFamily="18" charset="0"/>
                          </a:rPr>
                          <m:t>ę</m:t>
                        </m:r>
                        <m:r>
                          <a:rPr lang="pl-PL" sz="2000" b="0" i="1" smtClean="0">
                            <a:latin typeface="Cambria Math" panose="02040503050406030204" pitchFamily="18" charset="0"/>
                          </a:rPr>
                          <m:t>𝑐𝑒𝑗</m:t>
                        </m:r>
                        <m:r>
                          <a:rPr lang="pl-PL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l-PL" sz="2000" b="0" i="1" smtClean="0">
                            <a:latin typeface="Cambria Math" panose="02040503050406030204" pitchFamily="18" charset="0"/>
                          </a:rPr>
                          <m:t>𝑘𝑜𝑛𝑡𝑎𝑘𝑡</m:t>
                        </m:r>
                        <m:r>
                          <a:rPr lang="pl-PL" sz="2000" b="0" i="1" smtClean="0">
                            <a:latin typeface="Cambria Math" panose="02040503050406030204" pitchFamily="18" charset="0"/>
                          </a:rPr>
                          <m:t>ó</m:t>
                        </m:r>
                        <m:r>
                          <a:rPr lang="pl-PL" sz="20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  <m:r>
                          <a:rPr lang="pl-PL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l-PL" sz="20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pl-PL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l-PL" sz="2000" b="0" i="1" smtClean="0">
                            <a:latin typeface="Cambria Math" panose="02040503050406030204" pitchFamily="18" charset="0"/>
                          </a:rPr>
                          <m:t>𝑘𝑎𝑚𝑝𝑎𝑛𝑖</m:t>
                        </m:r>
                        <m:r>
                          <a:rPr lang="pl-PL" sz="2000" b="0" i="1" smtClean="0">
                            <a:latin typeface="Cambria Math" panose="02040503050406030204" pitchFamily="18" charset="0"/>
                          </a:rPr>
                          <m:t>ą</m:t>
                        </m:r>
                      </m:num>
                      <m:den>
                        <m:r>
                          <a:rPr lang="pl-PL" sz="2000" b="0" i="1" smtClean="0">
                            <a:latin typeface="Cambria Math" panose="02040503050406030204" pitchFamily="18" charset="0"/>
                          </a:rPr>
                          <m:t>𝑙𝑖𝑐𝑧𝑒𝑏𝑛𝑜</m:t>
                        </m:r>
                        <m:r>
                          <a:rPr lang="pl-PL" sz="2000" b="0" i="1" smtClean="0">
                            <a:latin typeface="Cambria Math" panose="02040503050406030204" pitchFamily="18" charset="0"/>
                          </a:rPr>
                          <m:t>ść </m:t>
                        </m:r>
                        <m:r>
                          <a:rPr lang="pl-PL" sz="2000" b="0" i="1" smtClean="0">
                            <a:latin typeface="Cambria Math" panose="02040503050406030204" pitchFamily="18" charset="0"/>
                          </a:rPr>
                          <m:t>𝑔𝑟𝑢𝑝𝑦</m:t>
                        </m:r>
                        <m:r>
                          <a:rPr lang="pl-PL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l-PL" sz="2000" b="0" i="1" smtClean="0">
                            <a:latin typeface="Cambria Math" panose="02040503050406030204" pitchFamily="18" charset="0"/>
                          </a:rPr>
                          <m:t>𝑐𝑒𝑙𝑜𝑤𝑒𝑗</m:t>
                        </m:r>
                      </m:den>
                    </m:f>
                  </m:oMath>
                </a14:m>
                <a:endParaRPr lang="pl-PL" dirty="0" smtClean="0"/>
              </a:p>
              <a:p>
                <a:r>
                  <a:rPr lang="pl-PL" dirty="0" smtClean="0"/>
                  <a:t>Lub założenie/ kryterium minimalnej częstotliwości (analogicznie do </a:t>
                </a:r>
                <a:r>
                  <a:rPr lang="pl-PL" i="1" dirty="0" err="1" smtClean="0"/>
                  <a:t>cappingu</a:t>
                </a:r>
                <a:r>
                  <a:rPr lang="pl-PL" dirty="0" smtClean="0"/>
                  <a:t> w </a:t>
                </a:r>
                <a:r>
                  <a:rPr lang="pl-PL" dirty="0" err="1" smtClean="0"/>
                  <a:t>internecie</a:t>
                </a:r>
                <a:r>
                  <a:rPr lang="pl-PL" dirty="0" smtClean="0"/>
                  <a:t>)</a:t>
                </a:r>
              </a:p>
              <a:p>
                <a:endParaRPr lang="pl-PL" dirty="0"/>
              </a:p>
            </p:txBody>
          </p:sp>
        </mc:Choice>
        <mc:Fallback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42" r="-567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474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Zasięg przypadkowy</a:t>
            </a:r>
            <a:endParaRPr lang="pl-PL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pl-PL" b="0" i="1" smtClean="0">
                        <a:latin typeface="Cambria Math" panose="02040503050406030204" pitchFamily="18" charset="0"/>
                      </a:rPr>
                      <m:t>𝑍𝑎𝑠𝑖</m:t>
                    </m:r>
                    <m:r>
                      <a:rPr lang="pl-PL" b="0" i="1" smtClean="0">
                        <a:latin typeface="Cambria Math" panose="02040503050406030204" pitchFamily="18" charset="0"/>
                      </a:rPr>
                      <m:t>ę</m:t>
                    </m:r>
                    <m:r>
                      <a:rPr lang="pl-PL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pl-PL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pl-PL" b="0" i="1" smtClean="0">
                        <a:latin typeface="Cambria Math" panose="02040503050406030204" pitchFamily="18" charset="0"/>
                      </a:rPr>
                      <m:t>𝑝𝑟𝑧𝑦𝑝𝑎𝑑𝑘𝑜𝑤𝑦</m:t>
                    </m:r>
                    <m:r>
                      <a:rPr lang="pl-PL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pl-PL" b="0" i="1" smtClean="0">
                        <a:latin typeface="Cambria Math" panose="02040503050406030204" pitchFamily="18" charset="0"/>
                      </a:rPr>
                      <m:t>𝑝𝑟𝑜𝑐</m:t>
                    </m:r>
                    <m:r>
                      <a:rPr lang="pl-PL" b="0" i="1" smtClean="0">
                        <a:latin typeface="Cambria Math" panose="02040503050406030204" pitchFamily="18" charset="0"/>
                      </a:rPr>
                      <m:t>. </m:t>
                    </m:r>
                    <m:r>
                      <a:rPr lang="pl-PL" b="0" i="1" smtClean="0">
                        <a:latin typeface="Cambria Math" panose="02040503050406030204" pitchFamily="18" charset="0"/>
                      </a:rPr>
                      <m:t>𝑧𝑎𝑠𝑖</m:t>
                    </m:r>
                    <m:r>
                      <a:rPr lang="pl-PL" b="0" i="1" smtClean="0">
                        <a:latin typeface="Cambria Math" panose="02040503050406030204" pitchFamily="18" charset="0"/>
                      </a:rPr>
                      <m:t>ę</m:t>
                    </m:r>
                    <m:r>
                      <a:rPr lang="pl-PL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pl-PL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pl-PL" b="0" i="1" smtClean="0">
                        <a:latin typeface="Cambria Math" panose="02040503050406030204" pitchFamily="18" charset="0"/>
                      </a:rPr>
                      <m:t>𝑚𝑒𝑑𝑖𝑢𝑚</m:t>
                    </m:r>
                    <m:r>
                      <a:rPr lang="pl-PL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pl-PL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pl-PL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pl-PL" b="0" i="1" smtClean="0">
                        <a:latin typeface="Cambria Math" panose="02040503050406030204" pitchFamily="18" charset="0"/>
                      </a:rPr>
                      <m:t>𝑝𝑟𝑜𝑐</m:t>
                    </m:r>
                    <m:r>
                      <a:rPr lang="pl-PL" b="0" i="1" smtClean="0">
                        <a:latin typeface="Cambria Math" panose="02040503050406030204" pitchFamily="18" charset="0"/>
                      </a:rPr>
                      <m:t>. </m:t>
                    </m:r>
                    <m:r>
                      <a:rPr lang="pl-PL" b="0" i="1" smtClean="0">
                        <a:latin typeface="Cambria Math" panose="02040503050406030204" pitchFamily="18" charset="0"/>
                      </a:rPr>
                      <m:t>𝑧𝑎𝑠𝑖</m:t>
                    </m:r>
                    <m:r>
                      <a:rPr lang="pl-PL" b="0" i="1" smtClean="0">
                        <a:latin typeface="Cambria Math" panose="02040503050406030204" pitchFamily="18" charset="0"/>
                      </a:rPr>
                      <m:t>ę</m:t>
                    </m:r>
                    <m:r>
                      <a:rPr lang="pl-PL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pl-PL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pl-PL" b="0" i="1" smtClean="0">
                        <a:latin typeface="Cambria Math" panose="02040503050406030204" pitchFamily="18" charset="0"/>
                      </a:rPr>
                      <m:t>𝑚𝑒𝑑𝑖𝑢𝑚</m:t>
                    </m:r>
                    <m:r>
                      <a:rPr lang="pl-PL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pl-PL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pl-PL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pl-PL" b="0" i="1" smtClean="0">
                        <a:latin typeface="Cambria Math" panose="02040503050406030204" pitchFamily="18" charset="0"/>
                      </a:rPr>
                      <m:t>𝑖𝑡𝑑</m:t>
                    </m:r>
                    <m:r>
                      <a:rPr lang="pl-PL" b="0" i="1" smtClean="0">
                        <a:latin typeface="Cambria Math" panose="02040503050406030204" pitchFamily="18" charset="0"/>
                      </a:rPr>
                      <m:t>. −(</m:t>
                    </m:r>
                    <m:r>
                      <a:rPr lang="pl-PL" b="0" i="1" smtClean="0">
                        <a:latin typeface="Cambria Math" panose="02040503050406030204" pitchFamily="18" charset="0"/>
                      </a:rPr>
                      <m:t>𝑝𝑟𝑜𝑐</m:t>
                    </m:r>
                    <m:r>
                      <a:rPr lang="pl-PL" b="0" i="1" smtClean="0">
                        <a:latin typeface="Cambria Math" panose="02040503050406030204" pitchFamily="18" charset="0"/>
                      </a:rPr>
                      <m:t>. </m:t>
                    </m:r>
                    <m:r>
                      <a:rPr lang="pl-PL" b="0" i="1" smtClean="0">
                        <a:latin typeface="Cambria Math" panose="02040503050406030204" pitchFamily="18" charset="0"/>
                      </a:rPr>
                      <m:t>𝑧𝑎𝑠𝑖</m:t>
                    </m:r>
                    <m:r>
                      <a:rPr lang="pl-PL" b="0" i="1" smtClean="0">
                        <a:latin typeface="Cambria Math" panose="02040503050406030204" pitchFamily="18" charset="0"/>
                      </a:rPr>
                      <m:t>ę</m:t>
                    </m:r>
                    <m:r>
                      <a:rPr lang="pl-PL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pl-PL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pl-PL" b="0" i="1" smtClean="0">
                        <a:latin typeface="Cambria Math" panose="02040503050406030204" pitchFamily="18" charset="0"/>
                      </a:rPr>
                      <m:t>𝑚𝑒𝑑𝑖𝑢𝑚</m:t>
                    </m:r>
                    <m:r>
                      <a:rPr lang="pl-PL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pl-PL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pl-PL" b="0" i="1" smtClean="0">
                        <a:latin typeface="Cambria Math" panose="02040503050406030204" pitchFamily="18" charset="0"/>
                      </a:rPr>
                      <m:t> ×</m:t>
                    </m:r>
                    <m:r>
                      <a:rPr lang="pl-P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𝑝𝑟𝑜𝑐</m:t>
                    </m:r>
                    <m:r>
                      <a:rPr lang="pl-P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 </m:t>
                    </m:r>
                    <m:r>
                      <a:rPr lang="pl-P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𝑧𝑎𝑠𝑖</m:t>
                    </m:r>
                    <m:r>
                      <a:rPr lang="pl-P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ę</m:t>
                    </m:r>
                    <m:r>
                      <a:rPr lang="pl-P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𝑔</m:t>
                    </m:r>
                    <m:r>
                      <a:rPr lang="pl-P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pl-P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𝑚𝑒𝑑𝑖𝑢𝑚</m:t>
                    </m:r>
                    <m:r>
                      <a:rPr lang="pl-P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pl-P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pl-P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pl-P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𝑖𝑡𝑑</m:t>
                    </m:r>
                    <m:r>
                      <a:rPr lang="pl-P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.) </m:t>
                    </m:r>
                  </m:oMath>
                </a14:m>
                <a:endParaRPr lang="pl-PL" dirty="0" smtClean="0"/>
              </a:p>
              <a:p>
                <a:r>
                  <a:rPr lang="pl-PL" dirty="0" smtClean="0"/>
                  <a:t>Wykluczenie współużywania różnych mediów w celu doprecyzowania zasięgu</a:t>
                </a:r>
                <a:endParaRPr lang="pl-PL" dirty="0"/>
              </a:p>
            </p:txBody>
          </p:sp>
        </mc:Choice>
        <mc:Fallback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42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920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AFI – </a:t>
            </a:r>
            <a:r>
              <a:rPr lang="pl-PL" i="1" dirty="0" err="1" smtClean="0"/>
              <a:t>affinity</a:t>
            </a:r>
            <a:r>
              <a:rPr lang="pl-PL" dirty="0" smtClean="0"/>
              <a:t> czyli powinowactwo medium z kampanią</a:t>
            </a:r>
            <a:endParaRPr lang="pl-PL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pl-PL" sz="3200" b="0" i="1" smtClean="0">
                        <a:latin typeface="Cambria Math" panose="02040503050406030204" pitchFamily="18" charset="0"/>
                      </a:rPr>
                      <m:t>𝐴𝐹𝐼</m:t>
                    </m:r>
                    <m:r>
                      <a:rPr lang="pl-PL" sz="32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pl-PL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l-PL" sz="3200" b="0" i="1" smtClean="0">
                            <a:latin typeface="Cambria Math" panose="02040503050406030204" pitchFamily="18" charset="0"/>
                          </a:rPr>
                          <m:t>𝑧𝑎𝑠𝑖</m:t>
                        </m:r>
                        <m:r>
                          <a:rPr lang="pl-PL" sz="3200" b="0" i="1" smtClean="0">
                            <a:latin typeface="Cambria Math" panose="02040503050406030204" pitchFamily="18" charset="0"/>
                          </a:rPr>
                          <m:t>ę</m:t>
                        </m:r>
                        <m:r>
                          <a:rPr lang="pl-PL" sz="32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pl-PL" sz="3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l-PL" sz="32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  <m:r>
                          <a:rPr lang="pl-PL" sz="3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l-PL" sz="3200" b="0" i="1" smtClean="0">
                            <a:latin typeface="Cambria Math" panose="02040503050406030204" pitchFamily="18" charset="0"/>
                          </a:rPr>
                          <m:t>𝑔𝑟𝑢𝑝𝑖𝑒</m:t>
                        </m:r>
                        <m:r>
                          <a:rPr lang="pl-PL" sz="3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l-PL" sz="3200" b="0" i="1" smtClean="0">
                            <a:latin typeface="Cambria Math" panose="02040503050406030204" pitchFamily="18" charset="0"/>
                          </a:rPr>
                          <m:t>𝑐𝑒𝑙𝑜𝑤𝑒𝑗</m:t>
                        </m:r>
                      </m:num>
                      <m:den>
                        <m:r>
                          <a:rPr lang="pl-PL" sz="3200" b="0" i="1" smtClean="0">
                            <a:latin typeface="Cambria Math" panose="02040503050406030204" pitchFamily="18" charset="0"/>
                          </a:rPr>
                          <m:t>𝑧𝑎𝑠𝑖𝑒𝑔</m:t>
                        </m:r>
                        <m:r>
                          <a:rPr lang="pl-PL" sz="3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l-PL" sz="32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  <m:r>
                          <a:rPr lang="pl-PL" sz="3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l-PL" sz="3200" b="0" i="1" smtClean="0">
                            <a:latin typeface="Cambria Math" panose="02040503050406030204" pitchFamily="18" charset="0"/>
                          </a:rPr>
                          <m:t>𝑜𝑔</m:t>
                        </m:r>
                        <m:r>
                          <a:rPr lang="pl-PL" sz="3200" b="0" i="1" smtClean="0">
                            <a:latin typeface="Cambria Math" panose="02040503050406030204" pitchFamily="18" charset="0"/>
                          </a:rPr>
                          <m:t>ó</m:t>
                        </m:r>
                        <m:r>
                          <a:rPr lang="pl-PL" sz="3200" b="0" i="1" smtClean="0">
                            <a:latin typeface="Cambria Math" panose="02040503050406030204" pitchFamily="18" charset="0"/>
                          </a:rPr>
                          <m:t>𝑙𝑒</m:t>
                        </m:r>
                        <m:r>
                          <a:rPr lang="pl-PL" sz="3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l-PL" sz="3200" b="0" i="1" smtClean="0">
                            <a:latin typeface="Cambria Math" panose="02040503050406030204" pitchFamily="18" charset="0"/>
                          </a:rPr>
                          <m:t>𝑝𝑜𝑝𝑢𝑙𝑎𝑐𝑗𝑖</m:t>
                        </m:r>
                      </m:den>
                    </m:f>
                  </m:oMath>
                </a14:m>
                <a:endParaRPr lang="pl-PL" dirty="0"/>
              </a:p>
            </p:txBody>
          </p:sp>
        </mc:Choice>
        <mc:Fallback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010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SOV – </a:t>
            </a:r>
            <a:r>
              <a:rPr lang="pl-PL" i="1" dirty="0" err="1" smtClean="0"/>
              <a:t>share</a:t>
            </a:r>
            <a:r>
              <a:rPr lang="pl-PL" i="1" dirty="0" smtClean="0"/>
              <a:t> of </a:t>
            </a:r>
            <a:r>
              <a:rPr lang="pl-PL" i="1" dirty="0" err="1" smtClean="0"/>
              <a:t>voice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Zbieżne z udziałem rynkowym, ale</a:t>
            </a:r>
          </a:p>
          <a:p>
            <a:r>
              <a:rPr lang="pl-PL" dirty="0" smtClean="0"/>
              <a:t>z uwzględnieniem korzyści skali – mali potrzebują stosunkowo więcej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5284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Współużywalność mediów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Kiedy dobra, kiedy zła?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2541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CSS a czytelnictwo ostatniego wydania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999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Wskaźniki </a:t>
            </a:r>
            <a:r>
              <a:rPr lang="pl-PL" dirty="0" err="1" smtClean="0"/>
              <a:t>outdoorowe</a:t>
            </a:r>
            <a:endParaRPr lang="pl-PL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pl-PL" i="1" dirty="0" smtClean="0"/>
                  <a:t>Daily </a:t>
                </a:r>
                <a:r>
                  <a:rPr lang="pl-PL" i="1" dirty="0" err="1" smtClean="0"/>
                  <a:t>effective</a:t>
                </a:r>
                <a:r>
                  <a:rPr lang="pl-PL" i="1" dirty="0" smtClean="0"/>
                  <a:t> </a:t>
                </a:r>
                <a:r>
                  <a:rPr lang="pl-PL" i="1" dirty="0" err="1" smtClean="0"/>
                  <a:t>circulation</a:t>
                </a:r>
                <a:endParaRPr lang="pl-PL" i="1" dirty="0" smtClean="0"/>
              </a:p>
              <a:p>
                <a:r>
                  <a:rPr lang="pl-PL" i="1" dirty="0" err="1" smtClean="0"/>
                  <a:t>Showing</a:t>
                </a:r>
                <a:r>
                  <a:rPr lang="pl-PL" dirty="0" smtClean="0"/>
                  <a:t> (DEC/populacja danego terenu)</a:t>
                </a:r>
              </a:p>
              <a:p>
                <a14:m>
                  <m:oMath xmlns:m="http://schemas.openxmlformats.org/officeDocument/2006/math">
                    <m:r>
                      <a:rPr lang="pl-PL" b="0" i="1" smtClean="0">
                        <a:latin typeface="Cambria Math" panose="02040503050406030204" pitchFamily="18" charset="0"/>
                      </a:rPr>
                      <m:t>𝑊𝑖𝑑𝑜𝑤𝑛𝑖𝑎</m:t>
                    </m:r>
                    <m:r>
                      <a:rPr lang="pl-PL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pl-PL" b="0" i="1" smtClean="0">
                        <a:latin typeface="Cambria Math" panose="02040503050406030204" pitchFamily="18" charset="0"/>
                      </a:rPr>
                      <m:t>𝑛𝑒𝑡𝑡𝑜</m:t>
                    </m:r>
                    <m:r>
                      <a:rPr lang="pl-PL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pl-PL" b="0" i="1" smtClean="0">
                        <a:latin typeface="Cambria Math" panose="02040503050406030204" pitchFamily="18" charset="0"/>
                      </a:rPr>
                      <m:t>𝐸𝐶</m:t>
                    </m:r>
                    <m:r>
                      <a:rPr lang="pl-PL" b="0" i="1" smtClean="0">
                        <a:latin typeface="Cambria Math" panose="02040503050406030204" pitchFamily="18" charset="0"/>
                      </a:rPr>
                      <m:t> ×</m:t>
                    </m:r>
                    <m:r>
                      <a:rPr lang="pl-P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𝑖𝑛𝑑𝑒𝑘𝑠</m:t>
                    </m:r>
                    <m:r>
                      <a:rPr lang="pl-P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pl-P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𝑤𝑖𝑑𝑜𝑐𝑧𝑛𝑜</m:t>
                    </m:r>
                    <m:r>
                      <a:rPr lang="pl-P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ś</m:t>
                    </m:r>
                    <m:r>
                      <a:rPr lang="pl-P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𝑐𝑖</m:t>
                    </m:r>
                  </m:oMath>
                </a14:m>
                <a:endParaRPr lang="pl-PL" b="0" dirty="0" smtClean="0">
                  <a:ea typeface="Cambria Math" panose="02040503050406030204" pitchFamily="18" charset="0"/>
                </a:endParaRPr>
              </a:p>
              <a:p>
                <a:r>
                  <a:rPr lang="pl-PL" dirty="0" smtClean="0"/>
                  <a:t>Indeks widoczności wg badań OSCAR (W. Brytania, 1989) – 45%</a:t>
                </a:r>
              </a:p>
            </p:txBody>
          </p:sp>
        </mc:Choice>
        <mc:Fallback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42" t="-942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898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Uwarunkowania doboru mediów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Media mix wynika ze strategii kreatywnej</a:t>
            </a:r>
          </a:p>
          <a:p>
            <a:r>
              <a:rPr lang="pl-PL" dirty="0" smtClean="0"/>
              <a:t>Cel kampanii</a:t>
            </a:r>
          </a:p>
          <a:p>
            <a:r>
              <a:rPr lang="pl-PL" dirty="0" smtClean="0"/>
              <a:t>Moment w cyklu życia produktu</a:t>
            </a:r>
          </a:p>
          <a:p>
            <a:r>
              <a:rPr lang="pl-PL" dirty="0" smtClean="0"/>
              <a:t>Cykl odnowienia zakupu</a:t>
            </a:r>
          </a:p>
          <a:p>
            <a:r>
              <a:rPr lang="pl-PL" dirty="0" smtClean="0"/>
              <a:t>Wielkość rynku</a:t>
            </a:r>
          </a:p>
          <a:p>
            <a:r>
              <a:rPr lang="pl-PL" dirty="0" smtClean="0"/>
              <a:t>Oddziaływanie konkurencji</a:t>
            </a:r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204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Czas w kampanii ATL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Kampania seryjna</a:t>
            </a:r>
          </a:p>
          <a:p>
            <a:r>
              <a:rPr lang="pl-PL" dirty="0" smtClean="0"/>
              <a:t>Kampania ciągła</a:t>
            </a:r>
          </a:p>
          <a:p>
            <a:r>
              <a:rPr lang="pl-PL" dirty="0" smtClean="0"/>
              <a:t>Kampania pulsacyjna</a:t>
            </a:r>
          </a:p>
          <a:p>
            <a:r>
              <a:rPr lang="pl-PL" dirty="0" smtClean="0"/>
              <a:t>Kampania </a:t>
            </a:r>
            <a:r>
              <a:rPr lang="pl-PL" dirty="0" err="1" smtClean="0"/>
              <a:t>burstingowa</a:t>
            </a:r>
            <a:endParaRPr lang="pl-PL" dirty="0" smtClean="0"/>
          </a:p>
          <a:p>
            <a:r>
              <a:rPr lang="pl-PL" dirty="0" smtClean="0"/>
              <a:t>Kampania </a:t>
            </a:r>
            <a:r>
              <a:rPr lang="pl-PL" dirty="0" err="1" smtClean="0"/>
              <a:t>roadblock</a:t>
            </a:r>
            <a:endParaRPr lang="pl-PL" dirty="0" smtClean="0"/>
          </a:p>
          <a:p>
            <a:r>
              <a:rPr lang="pl-PL" dirty="0" smtClean="0"/>
              <a:t>Kampania </a:t>
            </a:r>
            <a:r>
              <a:rPr lang="pl-PL" dirty="0" err="1" smtClean="0"/>
              <a:t>blinking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2187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Program spotkania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Uzupełnienie z zeszłego tygodnia: TGI</a:t>
            </a:r>
          </a:p>
          <a:p>
            <a:r>
              <a:rPr lang="pl-PL" dirty="0" smtClean="0"/>
              <a:t>Wybrane wskaźniki </a:t>
            </a:r>
            <a:r>
              <a:rPr lang="pl-PL" dirty="0" err="1" smtClean="0"/>
              <a:t>mediowe</a:t>
            </a:r>
            <a:r>
              <a:rPr lang="pl-PL" dirty="0" smtClean="0"/>
              <a:t> i ich pożądane wartości</a:t>
            </a:r>
          </a:p>
          <a:p>
            <a:r>
              <a:rPr lang="pl-PL" dirty="0" smtClean="0"/>
              <a:t>Przegląd mediów: możliwości, trendy, koszty</a:t>
            </a:r>
          </a:p>
          <a:p>
            <a:r>
              <a:rPr lang="pl-PL" dirty="0" smtClean="0"/>
              <a:t>Uwarunkowania marketingowe doboru mediów</a:t>
            </a:r>
          </a:p>
          <a:p>
            <a:r>
              <a:rPr lang="pl-PL" dirty="0" smtClean="0"/>
              <a:t>Ćwiczenie</a:t>
            </a:r>
          </a:p>
          <a:p>
            <a:r>
              <a:rPr lang="pl-PL" dirty="0"/>
              <a:t>Wskaźniki analityki internetowej z perspektywy marketingu </a:t>
            </a:r>
            <a:r>
              <a:rPr lang="pl-PL" dirty="0" smtClean="0"/>
              <a:t>FMCG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964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Wskaźniki efektywności kosztowej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CPP</a:t>
            </a:r>
          </a:p>
          <a:p>
            <a:r>
              <a:rPr lang="pl-PL" dirty="0" smtClean="0"/>
              <a:t>CPT</a:t>
            </a:r>
          </a:p>
          <a:p>
            <a:r>
              <a:rPr lang="pl-PL" dirty="0" smtClean="0"/>
              <a:t>CPC</a:t>
            </a:r>
          </a:p>
          <a:p>
            <a:r>
              <a:rPr lang="pl-PL" dirty="0" smtClean="0"/>
              <a:t>CPS</a:t>
            </a:r>
          </a:p>
          <a:p>
            <a:r>
              <a:rPr lang="pl-PL" dirty="0" smtClean="0"/>
              <a:t>itd.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5289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Media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1283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TV – wady i zalety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l-PL" dirty="0" smtClean="0"/>
              <a:t>Szeroki zasięg</a:t>
            </a:r>
          </a:p>
          <a:p>
            <a:r>
              <a:rPr lang="pl-PL" dirty="0" smtClean="0"/>
              <a:t>Gwałtowne tempo kampanii</a:t>
            </a:r>
          </a:p>
          <a:p>
            <a:r>
              <a:rPr lang="pl-PL" dirty="0" smtClean="0"/>
              <a:t>Możliwości kreacyjne i zmysłowe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 smtClean="0"/>
              <a:t>Wysokie koszty</a:t>
            </a:r>
          </a:p>
          <a:p>
            <a:r>
              <a:rPr lang="pl-PL" dirty="0" smtClean="0"/>
              <a:t>Długi proces przygotowania kampanii</a:t>
            </a:r>
          </a:p>
          <a:p>
            <a:r>
              <a:rPr lang="pl-PL" dirty="0" err="1" smtClean="0"/>
              <a:t>Clutter</a:t>
            </a:r>
            <a:r>
              <a:rPr lang="pl-PL" dirty="0" smtClean="0"/>
              <a:t> i jego omijanie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7700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TV – perspektywy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Rozwój kanałów tematycznych</a:t>
            </a:r>
          </a:p>
          <a:p>
            <a:r>
              <a:rPr lang="pl-PL" dirty="0" smtClean="0"/>
              <a:t>Synergia internetowa (smart TV)</a:t>
            </a:r>
          </a:p>
          <a:p>
            <a:r>
              <a:rPr lang="pl-PL" dirty="0" smtClean="0"/>
              <a:t>Obniżenie progu wejścia</a:t>
            </a:r>
          </a:p>
          <a:p>
            <a:pPr lvl="1"/>
            <a:r>
              <a:rPr lang="pl-PL" dirty="0" smtClean="0"/>
              <a:t>Koszty produkcji</a:t>
            </a:r>
          </a:p>
          <a:p>
            <a:pPr lvl="1"/>
            <a:r>
              <a:rPr lang="pl-PL" dirty="0" smtClean="0"/>
              <a:t>Selektywny zasięg</a:t>
            </a:r>
          </a:p>
          <a:p>
            <a:pPr lvl="1"/>
            <a:r>
              <a:rPr lang="pl-PL" dirty="0" smtClean="0"/>
              <a:t>Ceny emisji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4138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radio – wady i zalety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l-PL" dirty="0" smtClean="0"/>
              <a:t>Wysoka częstotliwość</a:t>
            </a:r>
          </a:p>
          <a:p>
            <a:r>
              <a:rPr lang="pl-PL" dirty="0" smtClean="0"/>
              <a:t>Medium „gorące”</a:t>
            </a:r>
          </a:p>
          <a:p>
            <a:r>
              <a:rPr lang="pl-PL" dirty="0" smtClean="0"/>
              <a:t>Dotarcie sytuacyjne (praca, przejazdy) – świetny „popychacz” sprzedaży</a:t>
            </a:r>
          </a:p>
          <a:p>
            <a:r>
              <a:rPr lang="pl-PL" dirty="0" smtClean="0"/>
              <a:t>Brak nawyku omijania reklam</a:t>
            </a:r>
          </a:p>
          <a:p>
            <a:r>
              <a:rPr lang="pl-PL" dirty="0" smtClean="0"/>
              <a:t>Niskie koszty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 smtClean="0"/>
              <a:t>Niska koncentracja odbiorcy</a:t>
            </a:r>
          </a:p>
          <a:p>
            <a:r>
              <a:rPr lang="pl-PL" dirty="0" smtClean="0"/>
              <a:t>Mała nośność informacyjna</a:t>
            </a:r>
          </a:p>
          <a:p>
            <a:r>
              <a:rPr lang="pl-PL" dirty="0" smtClean="0"/>
              <a:t>Głębokie „sformatowanie” stacji i ich słuchaczy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243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Radio – perspektywy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Łączenie sieci i pakiety zasięgowe</a:t>
            </a:r>
          </a:p>
          <a:p>
            <a:r>
              <a:rPr lang="pl-PL" dirty="0" smtClean="0"/>
              <a:t>Poszukiwanie synergii z </a:t>
            </a:r>
            <a:r>
              <a:rPr lang="pl-PL" dirty="0" err="1" smtClean="0"/>
              <a:t>internetem</a:t>
            </a:r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6077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Prasa codzienna – wady i zalety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l-PL" dirty="0" smtClean="0"/>
              <a:t>Szybkość</a:t>
            </a:r>
          </a:p>
          <a:p>
            <a:r>
              <a:rPr lang="pl-PL" dirty="0" smtClean="0"/>
              <a:t>Możliwość dość taniego celowania geograficznego</a:t>
            </a:r>
          </a:p>
          <a:p>
            <a:r>
              <a:rPr lang="pl-PL" dirty="0" smtClean="0"/>
              <a:t>„</a:t>
            </a:r>
            <a:r>
              <a:rPr lang="pl-PL" dirty="0" err="1" smtClean="0"/>
              <a:t>Niestandardy</a:t>
            </a:r>
            <a:r>
              <a:rPr lang="pl-PL" dirty="0" smtClean="0"/>
              <a:t>” umożliwiające angażowanie czytelnika</a:t>
            </a:r>
          </a:p>
          <a:p>
            <a:r>
              <a:rPr lang="pl-PL" dirty="0" smtClean="0"/>
              <a:t>Dość niski koszt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 smtClean="0"/>
              <a:t>Omijanie reklam</a:t>
            </a:r>
          </a:p>
          <a:p>
            <a:r>
              <a:rPr lang="pl-PL" dirty="0" smtClean="0"/>
              <a:t>Krótki żywot reklamy</a:t>
            </a:r>
          </a:p>
          <a:p>
            <a:r>
              <a:rPr lang="pl-PL" dirty="0" smtClean="0"/>
              <a:t>Specyficzny odbiorca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5166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magazyny – wady i zalety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l-PL" dirty="0" smtClean="0"/>
              <a:t>Długi żywot przekazu</a:t>
            </a:r>
          </a:p>
          <a:p>
            <a:r>
              <a:rPr lang="pl-PL" dirty="0" smtClean="0"/>
              <a:t>Wysoka jakość medium</a:t>
            </a:r>
          </a:p>
          <a:p>
            <a:r>
              <a:rPr lang="pl-PL" dirty="0" smtClean="0"/>
              <a:t>Długi czas obcowania z </a:t>
            </a:r>
            <a:r>
              <a:rPr lang="pl-PL" dirty="0" err="1" smtClean="0"/>
              <a:t>zprzekazem</a:t>
            </a:r>
            <a:endParaRPr lang="pl-PL" dirty="0" smtClean="0"/>
          </a:p>
          <a:p>
            <a:r>
              <a:rPr lang="pl-PL" dirty="0" smtClean="0"/>
              <a:t>Szerokie możliwości komunikacyjne, tj. możliwość dołączania insertów, próbek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 smtClean="0"/>
              <a:t>Powolny cykl przygotowania</a:t>
            </a:r>
          </a:p>
          <a:p>
            <a:r>
              <a:rPr lang="pl-PL" dirty="0" smtClean="0"/>
              <a:t>Wysoki koszt jednostkowy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7852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Prasa – perspektywy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Synergia z </a:t>
            </a:r>
            <a:r>
              <a:rPr lang="pl-PL" dirty="0" err="1" smtClean="0"/>
              <a:t>internetem</a:t>
            </a:r>
            <a:r>
              <a:rPr lang="pl-PL" dirty="0" smtClean="0"/>
              <a:t>, </a:t>
            </a:r>
            <a:r>
              <a:rPr lang="pl-PL" dirty="0" err="1" smtClean="0"/>
              <a:t>szcz</a:t>
            </a:r>
            <a:r>
              <a:rPr lang="pl-PL" dirty="0" smtClean="0"/>
              <a:t>. urz. mobilnymi</a:t>
            </a:r>
          </a:p>
          <a:p>
            <a:r>
              <a:rPr lang="pl-PL" dirty="0" smtClean="0"/>
              <a:t>Poszukiwanie wartości dodanej dla czytelnika</a:t>
            </a:r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2950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outdoor</a:t>
            </a:r>
            <a:r>
              <a:rPr lang="pl-PL" dirty="0" smtClean="0"/>
              <a:t> – wady i zalety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l-PL" dirty="0" smtClean="0"/>
              <a:t>Medium wizerunkowe</a:t>
            </a:r>
          </a:p>
          <a:p>
            <a:r>
              <a:rPr lang="pl-PL" dirty="0" smtClean="0"/>
              <a:t>Surogat lub uzupełnienie telewizji</a:t>
            </a:r>
          </a:p>
          <a:p>
            <a:r>
              <a:rPr lang="pl-PL" dirty="0" smtClean="0"/>
              <a:t>Duży zasięg</a:t>
            </a:r>
          </a:p>
          <a:p>
            <a:r>
              <a:rPr lang="pl-PL" dirty="0" smtClean="0"/>
              <a:t>Plastyczność </a:t>
            </a:r>
            <a:r>
              <a:rPr lang="pl-PL" dirty="0" err="1" smtClean="0"/>
              <a:t>geograkampanii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 smtClean="0"/>
              <a:t>Słabe oddziaływanie – „ślepota reklamowa”, </a:t>
            </a:r>
            <a:r>
              <a:rPr lang="pl-PL" dirty="0" err="1" smtClean="0"/>
              <a:t>clutter</a:t>
            </a:r>
            <a:endParaRPr lang="pl-PL" dirty="0" smtClean="0"/>
          </a:p>
          <a:p>
            <a:r>
              <a:rPr lang="pl-PL" dirty="0" smtClean="0"/>
              <a:t>Słabe angażowanie</a:t>
            </a:r>
          </a:p>
          <a:p>
            <a:r>
              <a:rPr lang="pl-PL" dirty="0" smtClean="0"/>
              <a:t>Mała pojemność informacyjna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7475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Wybrane wskaźniki </a:t>
            </a:r>
            <a:r>
              <a:rPr lang="pl-PL" dirty="0" err="1" smtClean="0"/>
              <a:t>mediowe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I nie tylko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106333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Outdoor</a:t>
            </a:r>
            <a:r>
              <a:rPr lang="pl-PL" dirty="0" smtClean="0"/>
              <a:t> – perspektywy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Wzrost znaczenia nośników niestandardowych</a:t>
            </a:r>
          </a:p>
          <a:p>
            <a:pPr lvl="1"/>
            <a:r>
              <a:rPr lang="pl-PL" dirty="0" smtClean="0"/>
              <a:t>Wielkością</a:t>
            </a:r>
          </a:p>
          <a:p>
            <a:pPr lvl="1"/>
            <a:r>
              <a:rPr lang="pl-PL" dirty="0" smtClean="0"/>
              <a:t>„Zaczepieniem” o klienta – </a:t>
            </a:r>
            <a:r>
              <a:rPr lang="pl-PL" dirty="0" err="1" smtClean="0"/>
              <a:t>ambient</a:t>
            </a:r>
            <a:endParaRPr lang="pl-PL" dirty="0" smtClean="0"/>
          </a:p>
          <a:p>
            <a:r>
              <a:rPr lang="pl-PL" dirty="0" smtClean="0"/>
              <a:t>Wzrost znaczenia nośników video dzięki ich usieciowieniu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3235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Internet – reklama odsłonowa – wady i zalety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l-PL" dirty="0" smtClean="0"/>
              <a:t>Duże możliwości kreacyjne</a:t>
            </a:r>
          </a:p>
          <a:p>
            <a:r>
              <a:rPr lang="pl-PL" dirty="0" smtClean="0"/>
              <a:t>Możliwość zmian w kampanii w jej trakcie</a:t>
            </a:r>
          </a:p>
          <a:p>
            <a:r>
              <a:rPr lang="pl-PL" dirty="0" smtClean="0"/>
              <a:t>Łatwość akcji wymaganej od odbiorcy</a:t>
            </a:r>
          </a:p>
          <a:p>
            <a:r>
              <a:rPr lang="pl-PL" dirty="0" smtClean="0"/>
              <a:t>Skalowalność i uzależnienie kosztów od efektów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 smtClean="0"/>
              <a:t>„Ślepota </a:t>
            </a:r>
            <a:r>
              <a:rPr lang="pl-PL" dirty="0" err="1" smtClean="0"/>
              <a:t>banerowa</a:t>
            </a:r>
            <a:r>
              <a:rPr lang="pl-PL" dirty="0" smtClean="0"/>
              <a:t>”</a:t>
            </a:r>
          </a:p>
          <a:p>
            <a:r>
              <a:rPr lang="pl-PL" dirty="0" smtClean="0"/>
              <a:t>Negatywna postawa odbiorców</a:t>
            </a:r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8157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„</a:t>
            </a:r>
            <a:r>
              <a:rPr lang="pl-PL" dirty="0" err="1" smtClean="0"/>
              <a:t>Odsłonówki</a:t>
            </a:r>
            <a:r>
              <a:rPr lang="pl-PL" dirty="0" smtClean="0"/>
              <a:t>” – perspektywy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Sieci afiliacyjne contra wielkie portale</a:t>
            </a:r>
          </a:p>
          <a:p>
            <a:r>
              <a:rPr lang="pl-PL" dirty="0" smtClean="0"/>
              <a:t>Dopasowanie treściowe zamiast/ oprócz behawioralnego</a:t>
            </a:r>
          </a:p>
          <a:p>
            <a:r>
              <a:rPr lang="pl-PL" dirty="0" smtClean="0"/>
              <a:t>Real </a:t>
            </a:r>
            <a:r>
              <a:rPr lang="pl-PL" dirty="0" err="1" smtClean="0"/>
              <a:t>time</a:t>
            </a:r>
            <a:r>
              <a:rPr lang="pl-PL" dirty="0" smtClean="0"/>
              <a:t> </a:t>
            </a:r>
            <a:r>
              <a:rPr lang="pl-PL" dirty="0" err="1" smtClean="0"/>
              <a:t>bidding</a:t>
            </a:r>
            <a:r>
              <a:rPr lang="pl-PL" dirty="0" smtClean="0"/>
              <a:t> – bardziej precyzyjna alokacja kosztów</a:t>
            </a:r>
          </a:p>
          <a:p>
            <a:r>
              <a:rPr lang="pl-PL" dirty="0" smtClean="0"/>
              <a:t>Demografia dostępna także w mniejszych serwisach</a:t>
            </a:r>
          </a:p>
          <a:p>
            <a:r>
              <a:rPr lang="pl-PL" dirty="0" smtClean="0"/>
              <a:t>Dalszy rozwój </a:t>
            </a:r>
            <a:r>
              <a:rPr lang="pl-PL" dirty="0" err="1" smtClean="0"/>
              <a:t>rich</a:t>
            </a:r>
            <a:r>
              <a:rPr lang="pl-PL" dirty="0" smtClean="0"/>
              <a:t> media</a:t>
            </a:r>
          </a:p>
          <a:p>
            <a:r>
              <a:rPr lang="pl-PL" dirty="0" smtClean="0"/>
              <a:t>Reklama w serwisach </a:t>
            </a:r>
            <a:r>
              <a:rPr lang="pl-PL" dirty="0" err="1" smtClean="0"/>
              <a:t>społecznościowych</a:t>
            </a:r>
            <a:r>
              <a:rPr lang="pl-PL" dirty="0" smtClean="0"/>
              <a:t>?</a:t>
            </a:r>
          </a:p>
          <a:p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4041591" y="3244334"/>
            <a:ext cx="41088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/>
              <a:t>Łatwość akcji wymaganej od odbiorcy</a:t>
            </a:r>
          </a:p>
        </p:txBody>
      </p:sp>
    </p:spTree>
    <p:extLst>
      <p:ext uri="{BB962C8B-B14F-4D97-AF65-F5344CB8AC3E}">
        <p14:creationId xmlns:p14="http://schemas.microsoft.com/office/powerpoint/2010/main" val="53311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E-mailing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l-PL" dirty="0" smtClean="0"/>
              <a:t>Duże możliwości informacyjne</a:t>
            </a:r>
          </a:p>
          <a:p>
            <a:r>
              <a:rPr lang="pl-PL" dirty="0" smtClean="0"/>
              <a:t>Duże możliwości celowania</a:t>
            </a:r>
          </a:p>
          <a:p>
            <a:r>
              <a:rPr lang="pl-PL" dirty="0" smtClean="0"/>
              <a:t>Wysoka reaktywność odbiorcy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 smtClean="0"/>
              <a:t>Negatywna postawa odbiorców</a:t>
            </a:r>
          </a:p>
          <a:p>
            <a:r>
              <a:rPr lang="pl-PL" dirty="0" smtClean="0"/>
              <a:t>Niska koncentracja odbiorców</a:t>
            </a:r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67151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Video w Internecie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Video w Internecie jak video w telewizji</a:t>
            </a:r>
          </a:p>
          <a:p>
            <a:r>
              <a:rPr lang="pl-PL" dirty="0" smtClean="0"/>
              <a:t>Zobaczmy przykład nowoczesnego narzędzia…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7636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Reklama w urz. mobilnych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l-PL" dirty="0" smtClean="0"/>
              <a:t>Wciąż niski próg wejścia</a:t>
            </a:r>
          </a:p>
          <a:p>
            <a:r>
              <a:rPr lang="pl-PL" dirty="0" smtClean="0"/>
              <a:t>Możliwość celowania wg ogromnej liczby kryteriów – niespotykana wcześniej precyzja</a:t>
            </a:r>
          </a:p>
          <a:p>
            <a:r>
              <a:rPr lang="pl-PL" dirty="0" smtClean="0"/>
              <a:t>Intymność i uwaga odbiorcy</a:t>
            </a:r>
          </a:p>
          <a:p>
            <a:r>
              <a:rPr lang="pl-PL" dirty="0"/>
              <a:t>Możliwość zmian w kampanii w jej </a:t>
            </a:r>
            <a:r>
              <a:rPr lang="pl-PL" dirty="0" smtClean="0"/>
              <a:t>trakcie</a:t>
            </a:r>
          </a:p>
          <a:p>
            <a:r>
              <a:rPr lang="pl-PL" dirty="0"/>
              <a:t>Łatwość akcji wymaganej od </a:t>
            </a:r>
            <a:r>
              <a:rPr lang="pl-PL" dirty="0" smtClean="0"/>
              <a:t>odbiorcy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 smtClean="0"/>
              <a:t>Irytowanie odbiorcy pop-</a:t>
            </a:r>
            <a:r>
              <a:rPr lang="pl-PL" dirty="0" err="1" smtClean="0"/>
              <a:t>upem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06004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Urz. mobilne – perspektywy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Krzepnięcie rynku</a:t>
            </a:r>
          </a:p>
          <a:p>
            <a:r>
              <a:rPr lang="pl-PL" dirty="0" smtClean="0"/>
              <a:t>Wartość dodana dla odbiorcy</a:t>
            </a:r>
          </a:p>
          <a:p>
            <a:pPr lvl="1"/>
            <a:r>
              <a:rPr lang="pl-PL" dirty="0" smtClean="0"/>
              <a:t>Aplikacje</a:t>
            </a:r>
          </a:p>
          <a:p>
            <a:pPr lvl="1"/>
            <a:r>
              <a:rPr lang="pl-PL" dirty="0" smtClean="0"/>
              <a:t>Treści</a:t>
            </a:r>
          </a:p>
          <a:p>
            <a:pPr lvl="1"/>
            <a:r>
              <a:rPr lang="pl-PL" dirty="0" smtClean="0"/>
              <a:t>„Gadżety” </a:t>
            </a:r>
            <a:r>
              <a:rPr lang="pl-PL" dirty="0" err="1" smtClean="0"/>
              <a:t>społecznościowe</a:t>
            </a:r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3247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Ćwiczenie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Wracamy do browaru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0202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Kolejne zajęcia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Przegląd narzędzi ZKM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8789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Świadomość marki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l-PL" dirty="0" smtClean="0"/>
              <a:t>Spontaniczna</a:t>
            </a:r>
          </a:p>
          <a:p>
            <a:r>
              <a:rPr lang="pl-PL" i="1" dirty="0" smtClean="0"/>
              <a:t>Top of </a:t>
            </a:r>
            <a:r>
              <a:rPr lang="pl-PL" i="1" dirty="0" err="1" smtClean="0"/>
              <a:t>mind</a:t>
            </a:r>
            <a:endParaRPr lang="pl-PL" i="1" dirty="0" smtClean="0"/>
          </a:p>
          <a:p>
            <a:r>
              <a:rPr lang="pl-PL" dirty="0" smtClean="0"/>
              <a:t>Wspomagana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 smtClean="0"/>
              <a:t>Marka – reprezentantka kategorii</a:t>
            </a:r>
          </a:p>
          <a:p>
            <a:r>
              <a:rPr lang="pl-PL" dirty="0" smtClean="0"/>
              <a:t>Marka lider</a:t>
            </a:r>
          </a:p>
          <a:p>
            <a:r>
              <a:rPr lang="pl-PL" dirty="0" smtClean="0"/>
              <a:t>Marka kojarzona z kategorią</a:t>
            </a:r>
          </a:p>
          <a:p>
            <a:pPr lvl="1"/>
            <a:r>
              <a:rPr lang="pl-PL" dirty="0" smtClean="0"/>
              <a:t>Bodźce POS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93302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Świadomość reklamy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Jak interpretować rozbieżności między świadomością reklamy a świadomością marki?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2095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Zasięg</a:t>
            </a:r>
            <a:endParaRPr lang="pl-PL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pl-PL" sz="2000" b="0" i="1" smtClean="0">
                        <a:latin typeface="Cambria Math" panose="02040503050406030204" pitchFamily="18" charset="0"/>
                      </a:rPr>
                      <m:t>𝑍𝑎𝑠𝑖</m:t>
                    </m:r>
                    <m:r>
                      <a:rPr lang="pl-PL" sz="2000" b="0" i="1" smtClean="0">
                        <a:latin typeface="Cambria Math" panose="02040503050406030204" pitchFamily="18" charset="0"/>
                      </a:rPr>
                      <m:t>ę</m:t>
                    </m:r>
                    <m:r>
                      <a:rPr lang="pl-PL" sz="2000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pl-PL" sz="20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pl-PL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l-PL" sz="2000" b="0" i="1" smtClean="0">
                            <a:latin typeface="Cambria Math" panose="02040503050406030204" pitchFamily="18" charset="0"/>
                          </a:rPr>
                          <m:t>𝑙𝑖𝑐𝑧𝑏𝑎</m:t>
                        </m:r>
                        <m:r>
                          <a:rPr lang="pl-PL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l-PL" sz="2000" b="0" i="1" smtClean="0">
                            <a:latin typeface="Cambria Math" panose="02040503050406030204" pitchFamily="18" charset="0"/>
                          </a:rPr>
                          <m:t>𝑜𝑠</m:t>
                        </m:r>
                        <m:r>
                          <a:rPr lang="pl-PL" sz="2000" b="0" i="1" smtClean="0">
                            <a:latin typeface="Cambria Math" panose="02040503050406030204" pitchFamily="18" charset="0"/>
                          </a:rPr>
                          <m:t>ó</m:t>
                        </m:r>
                        <m:r>
                          <a:rPr lang="pl-PL" sz="20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pl-PL" sz="2000" b="0" i="1" smtClean="0">
                            <a:latin typeface="Cambria Math" panose="02040503050406030204" pitchFamily="18" charset="0"/>
                          </a:rPr>
                          <m:t>,   </m:t>
                        </m:r>
                        <m:r>
                          <a:rPr lang="pl-PL" sz="2000" b="0" i="1" smtClean="0">
                            <a:latin typeface="Cambria Math" panose="02040503050406030204" pitchFamily="18" charset="0"/>
                          </a:rPr>
                          <m:t>𝑘𝑡</m:t>
                        </m:r>
                        <m:r>
                          <a:rPr lang="pl-PL" sz="2000" b="0" i="1" smtClean="0">
                            <a:latin typeface="Cambria Math" panose="02040503050406030204" pitchFamily="18" charset="0"/>
                          </a:rPr>
                          <m:t>ó</m:t>
                        </m:r>
                        <m:r>
                          <a:rPr lang="pl-PL" sz="2000" b="0" i="1" smtClean="0">
                            <a:latin typeface="Cambria Math" panose="02040503050406030204" pitchFamily="18" charset="0"/>
                          </a:rPr>
                          <m:t>𝑟𝑒</m:t>
                        </m:r>
                        <m:r>
                          <a:rPr lang="pl-PL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l-PL" sz="2000" b="0" i="1" smtClean="0">
                            <a:latin typeface="Cambria Math" panose="02040503050406030204" pitchFamily="18" charset="0"/>
                          </a:rPr>
                          <m:t>𝑚𝑖𝑎</m:t>
                        </m:r>
                        <m:r>
                          <a:rPr lang="pl-PL" sz="2000" b="0" i="1" smtClean="0">
                            <a:latin typeface="Cambria Math" panose="02040503050406030204" pitchFamily="18" charset="0"/>
                          </a:rPr>
                          <m:t>ł</m:t>
                        </m:r>
                        <m:r>
                          <a:rPr lang="pl-PL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pl-PL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l-PL" sz="2000" b="0" i="1" smtClean="0">
                            <a:latin typeface="Cambria Math" panose="02040503050406030204" pitchFamily="18" charset="0"/>
                          </a:rPr>
                          <m:t>𝑘𝑜𝑛𝑡𝑎𝑘𝑡</m:t>
                        </m:r>
                        <m:r>
                          <a:rPr lang="pl-PL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l-PL" sz="20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pl-PL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l-PL" sz="2000" b="0" i="1" smtClean="0">
                            <a:latin typeface="Cambria Math" panose="02040503050406030204" pitchFamily="18" charset="0"/>
                          </a:rPr>
                          <m:t>𝑘𝑎𝑚𝑝𝑎𝑛𝑖</m:t>
                        </m:r>
                        <m:r>
                          <a:rPr lang="pl-PL" sz="2000" b="0" i="1" smtClean="0">
                            <a:latin typeface="Cambria Math" panose="02040503050406030204" pitchFamily="18" charset="0"/>
                          </a:rPr>
                          <m:t>ą</m:t>
                        </m:r>
                      </m:num>
                      <m:den>
                        <m:r>
                          <a:rPr lang="pl-PL" sz="2000" b="0" i="1" smtClean="0">
                            <a:latin typeface="Cambria Math" panose="02040503050406030204" pitchFamily="18" charset="0"/>
                          </a:rPr>
                          <m:t>𝑜𝑔</m:t>
                        </m:r>
                        <m:r>
                          <a:rPr lang="pl-PL" sz="2000" b="0" i="1" smtClean="0">
                            <a:latin typeface="Cambria Math" panose="02040503050406030204" pitchFamily="18" charset="0"/>
                          </a:rPr>
                          <m:t>ół </m:t>
                        </m:r>
                        <m:r>
                          <a:rPr lang="pl-PL" sz="2000" b="0" i="1" smtClean="0">
                            <a:latin typeface="Cambria Math" panose="02040503050406030204" pitchFamily="18" charset="0"/>
                          </a:rPr>
                          <m:t>𝑝𝑜𝑝𝑢𝑙𝑎𝑐𝑗𝑖</m:t>
                        </m:r>
                      </m:den>
                    </m:f>
                  </m:oMath>
                </a14:m>
                <a:endParaRPr lang="pl-PL" sz="2000" dirty="0" smtClean="0"/>
              </a:p>
              <a:p>
                <a:endParaRPr lang="pl-PL" sz="2000" dirty="0"/>
              </a:p>
              <a:p>
                <a:endParaRPr lang="pl-PL" sz="2000" dirty="0" smtClean="0"/>
              </a:p>
              <a:p>
                <a14:m>
                  <m:oMath xmlns:m="http://schemas.openxmlformats.org/officeDocument/2006/math">
                    <m:r>
                      <a:rPr lang="pl-PL" sz="2000" b="0" i="1" smtClean="0">
                        <a:latin typeface="Cambria Math" panose="02040503050406030204" pitchFamily="18" charset="0"/>
                      </a:rPr>
                      <m:t>𝑍𝑎𝑠𝑖</m:t>
                    </m:r>
                    <m:r>
                      <a:rPr lang="pl-PL" sz="2000" b="0" i="1" smtClean="0">
                        <a:latin typeface="Cambria Math" panose="02040503050406030204" pitchFamily="18" charset="0"/>
                      </a:rPr>
                      <m:t>ę</m:t>
                    </m:r>
                    <m:r>
                      <a:rPr lang="pl-PL" sz="2000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pl-PL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pl-PL" sz="2000" b="0" i="1" smtClean="0">
                        <a:latin typeface="Cambria Math" panose="02040503050406030204" pitchFamily="18" charset="0"/>
                      </a:rPr>
                      <m:t>𝑒𝑓𝑒𝑘𝑡𝑦𝑤𝑛𝑦</m:t>
                    </m:r>
                    <m:r>
                      <a:rPr lang="pl-PL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l-PL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eqArr>
                          <m:eqArrPr>
                            <m:ctrlPr>
                              <a:rPr lang="pl-PL" sz="2000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𝑙𝑖𝑐𝑧𝑏𝑎</m:t>
                            </m:r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𝑜𝑠</m:t>
                            </m:r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ó</m:t>
                            </m:r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,  </m:t>
                            </m:r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𝑘𝑡</m:t>
                            </m:r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ó</m:t>
                            </m:r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𝑟𝑒</m:t>
                            </m:r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𝑚𝑖𝑎</m:t>
                            </m:r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ł</m:t>
                            </m:r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pl-PL" sz="2000" b="0" i="1" smtClean="0">
                                <a:latin typeface="Cambria Math" panose="02040503050406030204" pitchFamily="18" charset="0"/>
                              </a:rPr>
                              <m:t>𝑠𝑧𝑒𝑟𝑒𝑔</m:t>
                            </m:r>
                            <m:r>
                              <a:rPr lang="pl-PL" sz="20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𝑘𝑜𝑛𝑡𝑎𝑘𝑡</m:t>
                            </m:r>
                            <m:r>
                              <a:rPr lang="pl-PL" sz="2000" b="0" i="1" smtClean="0">
                                <a:latin typeface="Cambria Math" panose="02040503050406030204" pitchFamily="18" charset="0"/>
                              </a:rPr>
                              <m:t>ó</m:t>
                            </m:r>
                            <m:r>
                              <a:rPr lang="pl-PL" sz="2000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𝑘𝑎𝑚𝑝𝑎𝑛𝑖</m:t>
                            </m:r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ą,   </m:t>
                            </m:r>
                          </m:e>
                          <m:e>
                            <m:r>
                              <a:rPr lang="pl-PL" sz="2000" b="0" i="1" smtClean="0">
                                <a:latin typeface="Cambria Math" panose="02040503050406030204" pitchFamily="18" charset="0"/>
                              </a:rPr>
                              <m:t>𝑜</m:t>
                            </m:r>
                            <m:r>
                              <a:rPr lang="pl-PL" sz="20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pl-PL" sz="2000" b="0" i="1" smtClean="0">
                                <a:latin typeface="Cambria Math" panose="02040503050406030204" pitchFamily="18" charset="0"/>
                              </a:rPr>
                              <m:t>𝑚𝑖𝑛𝑖𝑚𝑎𝑙𝑛𝑒𝑗</m:t>
                            </m:r>
                            <m:r>
                              <a:rPr lang="pl-PL" sz="20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pl-PL" sz="2000" b="0" i="1" smtClean="0">
                                <a:latin typeface="Cambria Math" panose="02040503050406030204" pitchFamily="18" charset="0"/>
                              </a:rPr>
                              <m:t>𝑒𝑓𝑒𝑘𝑡𝑦𝑤𝑛𝑒𝑗</m:t>
                            </m:r>
                            <m:r>
                              <a:rPr lang="pl-PL" sz="20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pl-PL" sz="2000" b="0" i="1" smtClean="0">
                                <a:latin typeface="Cambria Math" panose="02040503050406030204" pitchFamily="18" charset="0"/>
                              </a:rPr>
                              <m:t>𝑐𝑧</m:t>
                            </m:r>
                            <m:r>
                              <a:rPr lang="pl-PL" sz="2000" b="0" i="1" smtClean="0">
                                <a:latin typeface="Cambria Math" panose="02040503050406030204" pitchFamily="18" charset="0"/>
                              </a:rPr>
                              <m:t>ę</m:t>
                            </m:r>
                            <m:r>
                              <a:rPr lang="pl-PL" sz="2000" b="0" i="1" smtClean="0">
                                <a:latin typeface="Cambria Math" panose="02040503050406030204" pitchFamily="18" charset="0"/>
                              </a:rPr>
                              <m:t>𝑠𝑡𝑜𝑡𝑙𝑖𝑤𝑜</m:t>
                            </m:r>
                            <m:r>
                              <a:rPr lang="pl-PL" sz="2000" b="0" i="1" smtClean="0">
                                <a:latin typeface="Cambria Math" panose="02040503050406030204" pitchFamily="18" charset="0"/>
                              </a:rPr>
                              <m:t>ś</m:t>
                            </m:r>
                            <m:r>
                              <a:rPr lang="pl-PL" sz="2000" b="0" i="1" smtClean="0">
                                <a:latin typeface="Cambria Math" panose="02040503050406030204" pitchFamily="18" charset="0"/>
                              </a:rPr>
                              <m:t>𝑐𝑖</m:t>
                            </m:r>
                          </m:e>
                        </m:eqArr>
                      </m:num>
                      <m:den>
                        <m:r>
                          <a:rPr lang="pl-PL" sz="2000" i="1">
                            <a:latin typeface="Cambria Math" panose="02040503050406030204" pitchFamily="18" charset="0"/>
                          </a:rPr>
                          <m:t>𝑜𝑔</m:t>
                        </m:r>
                        <m:r>
                          <a:rPr lang="pl-PL" sz="2000" i="1">
                            <a:latin typeface="Cambria Math" panose="02040503050406030204" pitchFamily="18" charset="0"/>
                          </a:rPr>
                          <m:t>ół </m:t>
                        </m:r>
                        <m:r>
                          <a:rPr lang="pl-PL" sz="2000" i="1">
                            <a:latin typeface="Cambria Math" panose="02040503050406030204" pitchFamily="18" charset="0"/>
                          </a:rPr>
                          <m:t>𝑝𝑜𝑝𝑢𝑙𝑎𝑐𝑗𝑖</m:t>
                        </m:r>
                      </m:den>
                    </m:f>
                  </m:oMath>
                </a14:m>
                <a:endParaRPr lang="pl-PL" sz="2000" dirty="0" smtClean="0"/>
              </a:p>
            </p:txBody>
          </p:sp>
        </mc:Choice>
        <mc:Fallback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030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Efektywna częstotliwość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Próg zauważalności reklamy: 10 lat temu – 3 emisje</a:t>
            </a:r>
          </a:p>
          <a:p>
            <a:r>
              <a:rPr lang="pl-PL" dirty="0" smtClean="0"/>
              <a:t>Obecnie:</a:t>
            </a:r>
          </a:p>
          <a:p>
            <a:pPr lvl="1"/>
            <a:r>
              <a:rPr lang="pl-PL" dirty="0" smtClean="0"/>
              <a:t>dla nowej kampanii 5–7 (?)</a:t>
            </a:r>
          </a:p>
          <a:p>
            <a:pPr lvl="1"/>
            <a:r>
              <a:rPr lang="pl-PL" dirty="0" smtClean="0"/>
              <a:t>Dla przypominającej 2</a:t>
            </a:r>
            <a:endParaRPr lang="pl-PL" dirty="0"/>
          </a:p>
        </p:txBody>
      </p:sp>
      <p:cxnSp>
        <p:nvCxnSpPr>
          <p:cNvPr id="4" name="Łącznik prosty ze strzałką 3"/>
          <p:cNvCxnSpPr/>
          <p:nvPr/>
        </p:nvCxnSpPr>
        <p:spPr>
          <a:xfrm flipV="1">
            <a:off x="968991" y="3732551"/>
            <a:ext cx="0" cy="22042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Łącznik prosty ze strzałką 4"/>
          <p:cNvCxnSpPr/>
          <p:nvPr/>
        </p:nvCxnSpPr>
        <p:spPr>
          <a:xfrm>
            <a:off x="968991" y="5936776"/>
            <a:ext cx="402273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ole tekstowe 5"/>
          <p:cNvSpPr txBox="1"/>
          <p:nvPr/>
        </p:nvSpPr>
        <p:spPr>
          <a:xfrm rot="16200000">
            <a:off x="-43783" y="4456791"/>
            <a:ext cx="1656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solidFill>
                  <a:schemeClr val="accent1"/>
                </a:solidFill>
              </a:rPr>
              <a:t>oddziaływanie</a:t>
            </a:r>
            <a:endParaRPr lang="pl-PL" dirty="0">
              <a:solidFill>
                <a:schemeClr val="accent1"/>
              </a:solidFill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3482645" y="5936776"/>
            <a:ext cx="1537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mtClean="0">
                <a:solidFill>
                  <a:schemeClr val="accent1"/>
                </a:solidFill>
              </a:rPr>
              <a:t>Liczba emisji</a:t>
            </a:r>
            <a:endParaRPr lang="pl-PL" dirty="0">
              <a:solidFill>
                <a:schemeClr val="accent1"/>
              </a:solidFill>
            </a:endParaRPr>
          </a:p>
        </p:txBody>
      </p:sp>
      <p:sp>
        <p:nvSpPr>
          <p:cNvPr id="14" name="Dowolny kształt 13"/>
          <p:cNvSpPr/>
          <p:nvPr/>
        </p:nvSpPr>
        <p:spPr>
          <a:xfrm>
            <a:off x="1469036" y="4836939"/>
            <a:ext cx="2818151" cy="1099166"/>
          </a:xfrm>
          <a:custGeom>
            <a:avLst/>
            <a:gdLst>
              <a:gd name="connsiteX0" fmla="*/ 0 w 719528"/>
              <a:gd name="connsiteY0" fmla="*/ 644577 h 644577"/>
              <a:gd name="connsiteX1" fmla="*/ 719528 w 719528"/>
              <a:gd name="connsiteY1" fmla="*/ 0 h 644577"/>
              <a:gd name="connsiteX0" fmla="*/ 0 w 719528"/>
              <a:gd name="connsiteY0" fmla="*/ 644577 h 644577"/>
              <a:gd name="connsiteX1" fmla="*/ 355896 w 719528"/>
              <a:gd name="connsiteY1" fmla="*/ 329783 h 644577"/>
              <a:gd name="connsiteX2" fmla="*/ 719528 w 719528"/>
              <a:gd name="connsiteY2" fmla="*/ 0 h 644577"/>
              <a:gd name="connsiteX0" fmla="*/ 0 w 719528"/>
              <a:gd name="connsiteY0" fmla="*/ 644577 h 644577"/>
              <a:gd name="connsiteX1" fmla="*/ 386843 w 719528"/>
              <a:gd name="connsiteY1" fmla="*/ 44970 h 644577"/>
              <a:gd name="connsiteX2" fmla="*/ 719528 w 719528"/>
              <a:gd name="connsiteY2" fmla="*/ 0 h 644577"/>
              <a:gd name="connsiteX0" fmla="*/ 0 w 758212"/>
              <a:gd name="connsiteY0" fmla="*/ 1139253 h 1139253"/>
              <a:gd name="connsiteX1" fmla="*/ 386843 w 758212"/>
              <a:gd name="connsiteY1" fmla="*/ 539646 h 1139253"/>
              <a:gd name="connsiteX2" fmla="*/ 758212 w 758212"/>
              <a:gd name="connsiteY2" fmla="*/ 0 h 1139253"/>
              <a:gd name="connsiteX0" fmla="*/ 0 w 758212"/>
              <a:gd name="connsiteY0" fmla="*/ 1139253 h 1139253"/>
              <a:gd name="connsiteX1" fmla="*/ 386843 w 758212"/>
              <a:gd name="connsiteY1" fmla="*/ 539646 h 1139253"/>
              <a:gd name="connsiteX2" fmla="*/ 758212 w 758212"/>
              <a:gd name="connsiteY2" fmla="*/ 0 h 1139253"/>
              <a:gd name="connsiteX0" fmla="*/ 0 w 785721"/>
              <a:gd name="connsiteY0" fmla="*/ 1179226 h 1179226"/>
              <a:gd name="connsiteX1" fmla="*/ 386843 w 785721"/>
              <a:gd name="connsiteY1" fmla="*/ 579619 h 1179226"/>
              <a:gd name="connsiteX2" fmla="*/ 758212 w 785721"/>
              <a:gd name="connsiteY2" fmla="*/ 39973 h 1179226"/>
              <a:gd name="connsiteX3" fmla="*/ 758213 w 785721"/>
              <a:gd name="connsiteY3" fmla="*/ 39973 h 1179226"/>
              <a:gd name="connsiteX0" fmla="*/ 0 w 1454530"/>
              <a:gd name="connsiteY0" fmla="*/ 1145576 h 1145576"/>
              <a:gd name="connsiteX1" fmla="*/ 386843 w 1454530"/>
              <a:gd name="connsiteY1" fmla="*/ 545969 h 1145576"/>
              <a:gd name="connsiteX2" fmla="*/ 758212 w 1454530"/>
              <a:gd name="connsiteY2" fmla="*/ 6323 h 1145576"/>
              <a:gd name="connsiteX3" fmla="*/ 1454530 w 1454530"/>
              <a:gd name="connsiteY3" fmla="*/ 815792 h 1145576"/>
              <a:gd name="connsiteX0" fmla="*/ 0 w 1454530"/>
              <a:gd name="connsiteY0" fmla="*/ 1145576 h 1145576"/>
              <a:gd name="connsiteX1" fmla="*/ 572528 w 1454530"/>
              <a:gd name="connsiteY1" fmla="*/ 231175 h 1145576"/>
              <a:gd name="connsiteX2" fmla="*/ 758212 w 1454530"/>
              <a:gd name="connsiteY2" fmla="*/ 6323 h 1145576"/>
              <a:gd name="connsiteX3" fmla="*/ 1454530 w 1454530"/>
              <a:gd name="connsiteY3" fmla="*/ 815792 h 1145576"/>
              <a:gd name="connsiteX0" fmla="*/ 0 w 1454530"/>
              <a:gd name="connsiteY0" fmla="*/ 1145576 h 1145576"/>
              <a:gd name="connsiteX1" fmla="*/ 441431 w 1454530"/>
              <a:gd name="connsiteY1" fmla="*/ 605825 h 1145576"/>
              <a:gd name="connsiteX2" fmla="*/ 758212 w 1454530"/>
              <a:gd name="connsiteY2" fmla="*/ 6323 h 1145576"/>
              <a:gd name="connsiteX3" fmla="*/ 1454530 w 1454530"/>
              <a:gd name="connsiteY3" fmla="*/ 815792 h 1145576"/>
              <a:gd name="connsiteX0" fmla="*/ 0 w 1454530"/>
              <a:gd name="connsiteY0" fmla="*/ 1145576 h 1145576"/>
              <a:gd name="connsiteX1" fmla="*/ 441431 w 1454530"/>
              <a:gd name="connsiteY1" fmla="*/ 605825 h 1145576"/>
              <a:gd name="connsiteX2" fmla="*/ 758212 w 1454530"/>
              <a:gd name="connsiteY2" fmla="*/ 6323 h 1145576"/>
              <a:gd name="connsiteX3" fmla="*/ 1454530 w 1454530"/>
              <a:gd name="connsiteY3" fmla="*/ 815792 h 1145576"/>
              <a:gd name="connsiteX0" fmla="*/ 0 w 1454530"/>
              <a:gd name="connsiteY0" fmla="*/ 1145576 h 1145576"/>
              <a:gd name="connsiteX1" fmla="*/ 456179 w 1454530"/>
              <a:gd name="connsiteY1" fmla="*/ 729650 h 1145576"/>
              <a:gd name="connsiteX2" fmla="*/ 758212 w 1454530"/>
              <a:gd name="connsiteY2" fmla="*/ 6323 h 1145576"/>
              <a:gd name="connsiteX3" fmla="*/ 1454530 w 1454530"/>
              <a:gd name="connsiteY3" fmla="*/ 815792 h 1145576"/>
              <a:gd name="connsiteX0" fmla="*/ 0 w 1454530"/>
              <a:gd name="connsiteY0" fmla="*/ 1185381 h 1185381"/>
              <a:gd name="connsiteX1" fmla="*/ 456179 w 1454530"/>
              <a:gd name="connsiteY1" fmla="*/ 769455 h 1185381"/>
              <a:gd name="connsiteX2" fmla="*/ 758212 w 1454530"/>
              <a:gd name="connsiteY2" fmla="*/ 46128 h 1185381"/>
              <a:gd name="connsiteX3" fmla="*/ 1454530 w 1454530"/>
              <a:gd name="connsiteY3" fmla="*/ 855597 h 1185381"/>
              <a:gd name="connsiteX0" fmla="*/ 0 w 1454530"/>
              <a:gd name="connsiteY0" fmla="*/ 1139539 h 1139539"/>
              <a:gd name="connsiteX1" fmla="*/ 456179 w 1454530"/>
              <a:gd name="connsiteY1" fmla="*/ 723613 h 1139539"/>
              <a:gd name="connsiteX2" fmla="*/ 758212 w 1454530"/>
              <a:gd name="connsiteY2" fmla="*/ 47911 h 1139539"/>
              <a:gd name="connsiteX3" fmla="*/ 1454530 w 1454530"/>
              <a:gd name="connsiteY3" fmla="*/ 809755 h 1139539"/>
              <a:gd name="connsiteX0" fmla="*/ 0 w 1454530"/>
              <a:gd name="connsiteY0" fmla="*/ 1139539 h 1139539"/>
              <a:gd name="connsiteX1" fmla="*/ 456179 w 1454530"/>
              <a:gd name="connsiteY1" fmla="*/ 723613 h 1139539"/>
              <a:gd name="connsiteX2" fmla="*/ 758212 w 1454530"/>
              <a:gd name="connsiteY2" fmla="*/ 47911 h 1139539"/>
              <a:gd name="connsiteX3" fmla="*/ 1454530 w 1454530"/>
              <a:gd name="connsiteY3" fmla="*/ 809755 h 1139539"/>
              <a:gd name="connsiteX0" fmla="*/ 0 w 1454530"/>
              <a:gd name="connsiteY0" fmla="*/ 1139539 h 1139539"/>
              <a:gd name="connsiteX1" fmla="*/ 456179 w 1454530"/>
              <a:gd name="connsiteY1" fmla="*/ 723613 h 1139539"/>
              <a:gd name="connsiteX2" fmla="*/ 758212 w 1454530"/>
              <a:gd name="connsiteY2" fmla="*/ 47911 h 1139539"/>
              <a:gd name="connsiteX3" fmla="*/ 1454530 w 1454530"/>
              <a:gd name="connsiteY3" fmla="*/ 809755 h 1139539"/>
              <a:gd name="connsiteX0" fmla="*/ 0 w 1454530"/>
              <a:gd name="connsiteY0" fmla="*/ 1112207 h 1112207"/>
              <a:gd name="connsiteX1" fmla="*/ 456179 w 1454530"/>
              <a:gd name="connsiteY1" fmla="*/ 696281 h 1112207"/>
              <a:gd name="connsiteX2" fmla="*/ 758212 w 1454530"/>
              <a:gd name="connsiteY2" fmla="*/ 20579 h 1112207"/>
              <a:gd name="connsiteX3" fmla="*/ 1454530 w 1454530"/>
              <a:gd name="connsiteY3" fmla="*/ 782423 h 1112207"/>
              <a:gd name="connsiteX0" fmla="*/ 0 w 1454530"/>
              <a:gd name="connsiteY0" fmla="*/ 1112207 h 1112207"/>
              <a:gd name="connsiteX1" fmla="*/ 456179 w 1454530"/>
              <a:gd name="connsiteY1" fmla="*/ 696281 h 1112207"/>
              <a:gd name="connsiteX2" fmla="*/ 758212 w 1454530"/>
              <a:gd name="connsiteY2" fmla="*/ 20579 h 1112207"/>
              <a:gd name="connsiteX3" fmla="*/ 1454530 w 1454530"/>
              <a:gd name="connsiteY3" fmla="*/ 782423 h 1112207"/>
              <a:gd name="connsiteX0" fmla="*/ 0 w 1454530"/>
              <a:gd name="connsiteY0" fmla="*/ 1099166 h 1099166"/>
              <a:gd name="connsiteX1" fmla="*/ 456179 w 1454530"/>
              <a:gd name="connsiteY1" fmla="*/ 683240 h 1099166"/>
              <a:gd name="connsiteX2" fmla="*/ 758212 w 1454530"/>
              <a:gd name="connsiteY2" fmla="*/ 7538 h 1099166"/>
              <a:gd name="connsiteX3" fmla="*/ 1454530 w 1454530"/>
              <a:gd name="connsiteY3" fmla="*/ 769382 h 1099166"/>
              <a:gd name="connsiteX0" fmla="*/ 0 w 1454530"/>
              <a:gd name="connsiteY0" fmla="*/ 1099166 h 1099166"/>
              <a:gd name="connsiteX1" fmla="*/ 490592 w 1454530"/>
              <a:gd name="connsiteY1" fmla="*/ 511790 h 1099166"/>
              <a:gd name="connsiteX2" fmla="*/ 758212 w 1454530"/>
              <a:gd name="connsiteY2" fmla="*/ 7538 h 1099166"/>
              <a:gd name="connsiteX3" fmla="*/ 1454530 w 1454530"/>
              <a:gd name="connsiteY3" fmla="*/ 769382 h 1099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54530" h="1099166">
                <a:moveTo>
                  <a:pt x="0" y="1099166"/>
                </a:moveTo>
                <a:lnTo>
                  <a:pt x="490592" y="511790"/>
                </a:lnTo>
                <a:cubicBezTo>
                  <a:pt x="653120" y="335500"/>
                  <a:pt x="675578" y="20394"/>
                  <a:pt x="758212" y="7538"/>
                </a:cubicBezTo>
                <a:cubicBezTo>
                  <a:pt x="951204" y="-88753"/>
                  <a:pt x="1454530" y="769382"/>
                  <a:pt x="1454530" y="76938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pole tekstowe 14"/>
          <p:cNvSpPr txBox="1"/>
          <p:nvPr/>
        </p:nvSpPr>
        <p:spPr>
          <a:xfrm>
            <a:off x="938241" y="6271551"/>
            <a:ext cx="7227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>
                <a:solidFill>
                  <a:schemeClr val="accent1"/>
                </a:solidFill>
              </a:rPr>
              <a:t>Za: red. R. Kozielski, </a:t>
            </a:r>
            <a:r>
              <a:rPr lang="pl-PL" dirty="0" smtClean="0">
                <a:solidFill>
                  <a:schemeClr val="accent1"/>
                </a:solidFill>
              </a:rPr>
              <a:t>„Wskaźniki marketingowe”, K-ów 2008, s. 358 </a:t>
            </a:r>
            <a:endParaRPr lang="pl-PL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90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Zasięg a częstotliwość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cxnSp>
        <p:nvCxnSpPr>
          <p:cNvPr id="4" name="Łącznik prosty ze strzałką 3"/>
          <p:cNvCxnSpPr/>
          <p:nvPr/>
        </p:nvCxnSpPr>
        <p:spPr>
          <a:xfrm flipV="1">
            <a:off x="1046663" y="3262651"/>
            <a:ext cx="0" cy="22042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Łącznik prosty ze strzałką 4"/>
          <p:cNvCxnSpPr/>
          <p:nvPr/>
        </p:nvCxnSpPr>
        <p:spPr>
          <a:xfrm>
            <a:off x="1046663" y="5466876"/>
            <a:ext cx="402273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ole tekstowe 5"/>
          <p:cNvSpPr txBox="1"/>
          <p:nvPr/>
        </p:nvSpPr>
        <p:spPr>
          <a:xfrm rot="16200000">
            <a:off x="453877" y="3986891"/>
            <a:ext cx="816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solidFill>
                  <a:schemeClr val="accent1"/>
                </a:solidFill>
              </a:rPr>
              <a:t>zasięg</a:t>
            </a:r>
            <a:endParaRPr lang="pl-PL" dirty="0">
              <a:solidFill>
                <a:schemeClr val="accent1"/>
              </a:solidFill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3560317" y="5466876"/>
            <a:ext cx="1568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solidFill>
                  <a:schemeClr val="accent1"/>
                </a:solidFill>
              </a:rPr>
              <a:t>częstotliwość</a:t>
            </a:r>
            <a:endParaRPr lang="pl-PL" dirty="0">
              <a:solidFill>
                <a:schemeClr val="accent1"/>
              </a:solidFill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1015913" y="5801651"/>
            <a:ext cx="78325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smtClean="0">
                <a:solidFill>
                  <a:schemeClr val="accent1"/>
                </a:solidFill>
              </a:rPr>
              <a:t>Wg J. Kalla, za J. </a:t>
            </a:r>
            <a:r>
              <a:rPr lang="pl-PL" sz="1400" dirty="0" err="1" smtClean="0">
                <a:solidFill>
                  <a:schemeClr val="accent1"/>
                </a:solidFill>
              </a:rPr>
              <a:t>Beliczyński</a:t>
            </a:r>
            <a:r>
              <a:rPr lang="pl-PL" sz="1400" dirty="0" smtClean="0">
                <a:solidFill>
                  <a:schemeClr val="accent1"/>
                </a:solidFill>
              </a:rPr>
              <a:t>, „Planowanie mediów w zarządzaniu reklamą”, K-ów 199, s. 108 </a:t>
            </a:r>
            <a:endParaRPr lang="pl-PL" sz="1400" dirty="0">
              <a:solidFill>
                <a:schemeClr val="accent1"/>
              </a:solidFill>
            </a:endParaRPr>
          </a:p>
        </p:txBody>
      </p:sp>
      <p:sp>
        <p:nvSpPr>
          <p:cNvPr id="10" name="Dowolny kształt 9"/>
          <p:cNvSpPr/>
          <p:nvPr/>
        </p:nvSpPr>
        <p:spPr>
          <a:xfrm>
            <a:off x="1485900" y="3601061"/>
            <a:ext cx="2692400" cy="1694837"/>
          </a:xfrm>
          <a:custGeom>
            <a:avLst/>
            <a:gdLst>
              <a:gd name="connsiteX0" fmla="*/ 0 w 304800"/>
              <a:gd name="connsiteY0" fmla="*/ 330200 h 330200"/>
              <a:gd name="connsiteX1" fmla="*/ 304800 w 304800"/>
              <a:gd name="connsiteY1" fmla="*/ 0 h 330200"/>
              <a:gd name="connsiteX0" fmla="*/ 0 w 1468582"/>
              <a:gd name="connsiteY0" fmla="*/ 0 h 868947"/>
              <a:gd name="connsiteX1" fmla="*/ 1468582 w 1468582"/>
              <a:gd name="connsiteY1" fmla="*/ 868947 h 868947"/>
              <a:gd name="connsiteX0" fmla="*/ 0 w 1468582"/>
              <a:gd name="connsiteY0" fmla="*/ 262889 h 1131836"/>
              <a:gd name="connsiteX1" fmla="*/ 193964 w 1468582"/>
              <a:gd name="connsiteY1" fmla="*/ 2205 h 1131836"/>
              <a:gd name="connsiteX2" fmla="*/ 1468582 w 1468582"/>
              <a:gd name="connsiteY2" fmla="*/ 1131836 h 1131836"/>
              <a:gd name="connsiteX0" fmla="*/ 0 w 1468582"/>
              <a:gd name="connsiteY0" fmla="*/ 265201 h 1134148"/>
              <a:gd name="connsiteX1" fmla="*/ 193964 w 1468582"/>
              <a:gd name="connsiteY1" fmla="*/ 4517 h 1134148"/>
              <a:gd name="connsiteX2" fmla="*/ 1468582 w 1468582"/>
              <a:gd name="connsiteY2" fmla="*/ 1134148 h 1134148"/>
              <a:gd name="connsiteX0" fmla="*/ 0 w 1468582"/>
              <a:gd name="connsiteY0" fmla="*/ 265201 h 1134148"/>
              <a:gd name="connsiteX1" fmla="*/ 193964 w 1468582"/>
              <a:gd name="connsiteY1" fmla="*/ 4517 h 1134148"/>
              <a:gd name="connsiteX2" fmla="*/ 429491 w 1468582"/>
              <a:gd name="connsiteY2" fmla="*/ 551954 h 1134148"/>
              <a:gd name="connsiteX3" fmla="*/ 1468582 w 1468582"/>
              <a:gd name="connsiteY3" fmla="*/ 1134148 h 1134148"/>
              <a:gd name="connsiteX0" fmla="*/ 0 w 1468582"/>
              <a:gd name="connsiteY0" fmla="*/ 265201 h 1134148"/>
              <a:gd name="connsiteX1" fmla="*/ 193964 w 1468582"/>
              <a:gd name="connsiteY1" fmla="*/ 4517 h 1134148"/>
              <a:gd name="connsiteX2" fmla="*/ 429491 w 1468582"/>
              <a:gd name="connsiteY2" fmla="*/ 551954 h 1134148"/>
              <a:gd name="connsiteX3" fmla="*/ 1468582 w 1468582"/>
              <a:gd name="connsiteY3" fmla="*/ 1134148 h 1134148"/>
              <a:gd name="connsiteX0" fmla="*/ 0 w 1468582"/>
              <a:gd name="connsiteY0" fmla="*/ 265201 h 1134148"/>
              <a:gd name="connsiteX1" fmla="*/ 193964 w 1468582"/>
              <a:gd name="connsiteY1" fmla="*/ 4517 h 1134148"/>
              <a:gd name="connsiteX2" fmla="*/ 429491 w 1468582"/>
              <a:gd name="connsiteY2" fmla="*/ 551954 h 1134148"/>
              <a:gd name="connsiteX3" fmla="*/ 1468582 w 1468582"/>
              <a:gd name="connsiteY3" fmla="*/ 1134148 h 1134148"/>
              <a:gd name="connsiteX0" fmla="*/ 0 w 1468582"/>
              <a:gd name="connsiteY0" fmla="*/ 265201 h 1134148"/>
              <a:gd name="connsiteX1" fmla="*/ 193964 w 1468582"/>
              <a:gd name="connsiteY1" fmla="*/ 4517 h 1134148"/>
              <a:gd name="connsiteX2" fmla="*/ 429491 w 1468582"/>
              <a:gd name="connsiteY2" fmla="*/ 551954 h 1134148"/>
              <a:gd name="connsiteX3" fmla="*/ 1468582 w 1468582"/>
              <a:gd name="connsiteY3" fmla="*/ 1134148 h 1134148"/>
              <a:gd name="connsiteX0" fmla="*/ 0 w 1468582"/>
              <a:gd name="connsiteY0" fmla="*/ 265201 h 1134148"/>
              <a:gd name="connsiteX1" fmla="*/ 193964 w 1468582"/>
              <a:gd name="connsiteY1" fmla="*/ 4517 h 1134148"/>
              <a:gd name="connsiteX2" fmla="*/ 429491 w 1468582"/>
              <a:gd name="connsiteY2" fmla="*/ 551954 h 1134148"/>
              <a:gd name="connsiteX3" fmla="*/ 1468582 w 1468582"/>
              <a:gd name="connsiteY3" fmla="*/ 1134148 h 1134148"/>
              <a:gd name="connsiteX0" fmla="*/ 0 w 1468582"/>
              <a:gd name="connsiteY0" fmla="*/ 265201 h 1134148"/>
              <a:gd name="connsiteX1" fmla="*/ 193964 w 1468582"/>
              <a:gd name="connsiteY1" fmla="*/ 4517 h 1134148"/>
              <a:gd name="connsiteX2" fmla="*/ 429491 w 1468582"/>
              <a:gd name="connsiteY2" fmla="*/ 551954 h 1134148"/>
              <a:gd name="connsiteX3" fmla="*/ 1468582 w 1468582"/>
              <a:gd name="connsiteY3" fmla="*/ 1134148 h 1134148"/>
              <a:gd name="connsiteX0" fmla="*/ 0 w 1468582"/>
              <a:gd name="connsiteY0" fmla="*/ 265201 h 1134148"/>
              <a:gd name="connsiteX1" fmla="*/ 193964 w 1468582"/>
              <a:gd name="connsiteY1" fmla="*/ 4517 h 1134148"/>
              <a:gd name="connsiteX2" fmla="*/ 1468582 w 1468582"/>
              <a:gd name="connsiteY2" fmla="*/ 1134148 h 1134148"/>
              <a:gd name="connsiteX0" fmla="*/ 0 w 1468582"/>
              <a:gd name="connsiteY0" fmla="*/ 265201 h 1134148"/>
              <a:gd name="connsiteX1" fmla="*/ 193964 w 1468582"/>
              <a:gd name="connsiteY1" fmla="*/ 4517 h 1134148"/>
              <a:gd name="connsiteX2" fmla="*/ 1468582 w 1468582"/>
              <a:gd name="connsiteY2" fmla="*/ 1134148 h 1134148"/>
              <a:gd name="connsiteX0" fmla="*/ 0 w 1468582"/>
              <a:gd name="connsiteY0" fmla="*/ 265201 h 1134148"/>
              <a:gd name="connsiteX1" fmla="*/ 193964 w 1468582"/>
              <a:gd name="connsiteY1" fmla="*/ 4517 h 1134148"/>
              <a:gd name="connsiteX2" fmla="*/ 1468582 w 1468582"/>
              <a:gd name="connsiteY2" fmla="*/ 1134148 h 1134148"/>
              <a:gd name="connsiteX0" fmla="*/ 0 w 1468582"/>
              <a:gd name="connsiteY0" fmla="*/ 290679 h 1159626"/>
              <a:gd name="connsiteX1" fmla="*/ 228601 w 1468582"/>
              <a:gd name="connsiteY1" fmla="*/ 3927 h 1159626"/>
              <a:gd name="connsiteX2" fmla="*/ 1468582 w 1468582"/>
              <a:gd name="connsiteY2" fmla="*/ 1159626 h 1159626"/>
              <a:gd name="connsiteX0" fmla="*/ 0 w 1468582"/>
              <a:gd name="connsiteY0" fmla="*/ 290679 h 1159626"/>
              <a:gd name="connsiteX1" fmla="*/ 228601 w 1468582"/>
              <a:gd name="connsiteY1" fmla="*/ 3927 h 1159626"/>
              <a:gd name="connsiteX2" fmla="*/ 1468582 w 1468582"/>
              <a:gd name="connsiteY2" fmla="*/ 1159626 h 1159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68582" h="1159626">
                <a:moveTo>
                  <a:pt x="0" y="290679"/>
                </a:moveTo>
                <a:cubicBezTo>
                  <a:pt x="16163" y="140061"/>
                  <a:pt x="177801" y="-27934"/>
                  <a:pt x="228601" y="3927"/>
                </a:cubicBezTo>
                <a:cubicBezTo>
                  <a:pt x="473365" y="617983"/>
                  <a:pt x="801255" y="1063318"/>
                  <a:pt x="1468582" y="115962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734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Ile osób zapamięta reklamę, </a:t>
            </a:r>
            <a:br>
              <a:rPr lang="pl-PL" dirty="0" smtClean="0"/>
            </a:br>
            <a:r>
              <a:rPr lang="pl-PL" dirty="0" smtClean="0"/>
              <a:t>po ilu powtórzeniach?</a:t>
            </a:r>
            <a:endParaRPr lang="pl-PL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l-PL" sz="3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l-PL" sz="36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pl-PL" sz="36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  <m:r>
                      <a:rPr lang="pl-PL" sz="3600" b="0" i="0" smtClean="0">
                        <a:latin typeface="Cambria Math" panose="02040503050406030204" pitchFamily="18" charset="0"/>
                      </a:rPr>
                      <m:t>=1 −</m:t>
                    </m:r>
                    <m:sSup>
                      <m:sSupPr>
                        <m:ctrlPr>
                          <a:rPr lang="pl-PL" sz="3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l-PL" sz="3600">
                            <a:latin typeface="Cambria Math" panose="02040503050406030204" pitchFamily="18" charset="0"/>
                          </a:rPr>
                          <m:t>(1 −</m:t>
                        </m:r>
                        <m:r>
                          <m:rPr>
                            <m:sty m:val="p"/>
                          </m:rPr>
                          <a:rPr lang="pl-PL" sz="3600"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pl-PL" sz="3600"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m:rPr>
                            <m:nor/>
                          </m:rPr>
                          <a:rPr lang="pl-PL" sz="3600" dirty="0"/>
                          <m:t> </m:t>
                        </m:r>
                      </m:e>
                      <m:sup>
                        <m:r>
                          <a:rPr lang="pl-PL" sz="36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</m:sSup>
                  </m:oMath>
                </a14:m>
                <a:endParaRPr lang="pl-PL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l-P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l-PL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pl-PL" i="1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pl-PL" dirty="0" smtClean="0"/>
                  <a:t> - procent osób, które zapamiętają reklamę po N kontaktach</a:t>
                </a: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l-PL">
                        <a:latin typeface="Cambria Math" panose="02040503050406030204" pitchFamily="18" charset="0"/>
                      </a:rPr>
                      <m:t>B</m:t>
                    </m:r>
                  </m:oMath>
                </a14:m>
                <a:r>
                  <a:rPr lang="pl-PL" dirty="0" smtClean="0"/>
                  <a:t> – arbitralny współczynnik </a:t>
                </a:r>
                <a:r>
                  <a:rPr lang="pl-PL" dirty="0" err="1" smtClean="0"/>
                  <a:t>zapamiętywalności</a:t>
                </a:r>
                <a:r>
                  <a:rPr lang="pl-PL" dirty="0" smtClean="0"/>
                  <a:t> dla danego medium.</a:t>
                </a:r>
              </a:p>
              <a:p>
                <a:r>
                  <a:rPr lang="pl-PL" dirty="0" smtClean="0"/>
                  <a:t>Wartości B wg A. </a:t>
                </a:r>
                <a:r>
                  <a:rPr lang="pl-PL" dirty="0" err="1" smtClean="0"/>
                  <a:t>Morgenszterna</a:t>
                </a:r>
                <a:r>
                  <a:rPr lang="pl-PL" dirty="0" smtClean="0"/>
                  <a:t> (1973), cyt. za </a:t>
                </a:r>
                <a:r>
                  <a:rPr lang="pl-PL" dirty="0"/>
                  <a:t>red. R. Kozielski, „Wskaźniki marketingowe”, K-ów 2008, s. </a:t>
                </a:r>
                <a:r>
                  <a:rPr lang="pl-PL" dirty="0" smtClean="0"/>
                  <a:t>345:</a:t>
                </a:r>
              </a:p>
              <a:p>
                <a:pPr lvl="1"/>
                <a:r>
                  <a:rPr lang="pl-PL" dirty="0" smtClean="0"/>
                  <a:t>Kino 70%</a:t>
                </a:r>
              </a:p>
              <a:p>
                <a:pPr lvl="1"/>
                <a:r>
                  <a:rPr lang="pl-PL" dirty="0" smtClean="0"/>
                  <a:t>TV 15%</a:t>
                </a:r>
              </a:p>
              <a:p>
                <a:pPr lvl="1"/>
                <a:r>
                  <a:rPr lang="pl-PL" dirty="0" smtClean="0"/>
                  <a:t>Prasa 10%</a:t>
                </a:r>
              </a:p>
              <a:p>
                <a:pPr lvl="1"/>
                <a:r>
                  <a:rPr lang="pl-PL" dirty="0" smtClean="0"/>
                  <a:t>Radio 5%</a:t>
                </a:r>
                <a:endParaRPr lang="pl-PL" dirty="0"/>
              </a:p>
              <a:p>
                <a:endParaRPr lang="pl-PL" dirty="0"/>
              </a:p>
            </p:txBody>
          </p:sp>
        </mc:Choice>
        <mc:Fallback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42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8777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2258</TotalTime>
  <Words>778</Words>
  <Application>Microsoft Office PowerPoint</Application>
  <PresentationFormat>Panoramiczny</PresentationFormat>
  <Paragraphs>188</Paragraphs>
  <Slides>38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38</vt:i4>
      </vt:variant>
    </vt:vector>
  </HeadingPairs>
  <TitlesOfParts>
    <vt:vector size="44" baseType="lpstr">
      <vt:lpstr>Arial</vt:lpstr>
      <vt:lpstr>Calibri</vt:lpstr>
      <vt:lpstr>Cambria Math</vt:lpstr>
      <vt:lpstr>Trebuchet MS</vt:lpstr>
      <vt:lpstr>Wingdings 3</vt:lpstr>
      <vt:lpstr>Faseta</vt:lpstr>
      <vt:lpstr>ABC ATL dla FMCG</vt:lpstr>
      <vt:lpstr>Program spotkania</vt:lpstr>
      <vt:lpstr>Wybrane wskaźniki mediowe</vt:lpstr>
      <vt:lpstr>Świadomość marki</vt:lpstr>
      <vt:lpstr>Świadomość reklamy</vt:lpstr>
      <vt:lpstr>Zasięg</vt:lpstr>
      <vt:lpstr>Efektywna częstotliwość</vt:lpstr>
      <vt:lpstr>Zasięg a częstotliwość</vt:lpstr>
      <vt:lpstr>Ile osób zapamięta reklamę,  po ilu powtórzeniach?</vt:lpstr>
      <vt:lpstr>GRP, czyli intensywność kampanii</vt:lpstr>
      <vt:lpstr>OTS/ OTH</vt:lpstr>
      <vt:lpstr>Zasięg przypadkowy</vt:lpstr>
      <vt:lpstr>AFI – affinity czyli powinowactwo medium z kampanią</vt:lpstr>
      <vt:lpstr>SOV – share of voice</vt:lpstr>
      <vt:lpstr>Współużywalność mediów</vt:lpstr>
      <vt:lpstr>CSS a czytelnictwo ostatniego wydania</vt:lpstr>
      <vt:lpstr>Wskaźniki outdoorowe</vt:lpstr>
      <vt:lpstr>Uwarunkowania doboru mediów</vt:lpstr>
      <vt:lpstr>Czas w kampanii ATL</vt:lpstr>
      <vt:lpstr>Wskaźniki efektywności kosztowej</vt:lpstr>
      <vt:lpstr>Media</vt:lpstr>
      <vt:lpstr>TV – wady i zalety</vt:lpstr>
      <vt:lpstr>TV – perspektywy</vt:lpstr>
      <vt:lpstr>radio – wady i zalety</vt:lpstr>
      <vt:lpstr>Radio – perspektywy</vt:lpstr>
      <vt:lpstr>Prasa codzienna – wady i zalety</vt:lpstr>
      <vt:lpstr>magazyny – wady i zalety</vt:lpstr>
      <vt:lpstr>Prasa – perspektywy</vt:lpstr>
      <vt:lpstr>outdoor – wady i zalety</vt:lpstr>
      <vt:lpstr>Outdoor – perspektywy</vt:lpstr>
      <vt:lpstr>Internet – reklama odsłonowa – wady i zalety</vt:lpstr>
      <vt:lpstr>„Odsłonówki” – perspektywy</vt:lpstr>
      <vt:lpstr>E-mailing</vt:lpstr>
      <vt:lpstr>Video w Internecie</vt:lpstr>
      <vt:lpstr>Reklama w urz. mobilnych</vt:lpstr>
      <vt:lpstr>Urz. mobilne – perspektywy</vt:lpstr>
      <vt:lpstr>Ćwiczenie</vt:lpstr>
      <vt:lpstr>Kolejne zajęcia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Promocja FMCG – wprowadzenie</dc:title>
  <dc:creator>Krzysztof Śpiewla</dc:creator>
  <cp:lastModifiedBy>Krzysztof Śpiewla</cp:lastModifiedBy>
  <cp:revision>89</cp:revision>
  <dcterms:created xsi:type="dcterms:W3CDTF">2014-02-23T16:39:37Z</dcterms:created>
  <dcterms:modified xsi:type="dcterms:W3CDTF">2014-03-16T12:45:28Z</dcterms:modified>
</cp:coreProperties>
</file>